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3" r:id="rId28"/>
    <p:sldId id="284" r:id="rId29"/>
    <p:sldId id="285" r:id="rId30"/>
    <p:sldId id="286" r:id="rId31"/>
    <p:sldId id="287" r:id="rId32"/>
    <p:sldId id="288" r:id="rId33"/>
    <p:sldId id="289" r:id="rId34"/>
    <p:sldId id="290" r:id="rId35"/>
    <p:sldId id="291" r:id="rId36"/>
    <p:sldId id="294" r:id="rId3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AD2E164-BBFA-7D40-B80C-39017A6F7D26}" v="74" dt="2025-06-27T10:41:45.483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753"/>
    <p:restoredTop sz="94656"/>
  </p:normalViewPr>
  <p:slideViewPr>
    <p:cSldViewPr snapToGrid="0" snapToObjects="1">
      <p:cViewPr varScale="1">
        <p:scale>
          <a:sx n="86" d="100"/>
          <a:sy n="86" d="100"/>
        </p:scale>
        <p:origin x="126" y="1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32" name="Straight Connector 31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Isosceles Triangle 26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/>
            <p:cNvSpPr/>
            <p:nvPr/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07067" y="2404534"/>
            <a:ext cx="7766936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07067" y="4050833"/>
            <a:ext cx="7766936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ím és képaláír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609600"/>
            <a:ext cx="8596668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dézet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366139" y="3632200"/>
            <a:ext cx="722452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470400"/>
            <a:ext cx="8596668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0" name="TextBox 19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</a:rPr>
              <a:t>”</a:t>
            </a:r>
            <a:endParaRPr lang="en-US" dirty="0">
              <a:solidFill>
                <a:schemeClr val="accent1">
                  <a:lumMod val="60000"/>
                  <a:lumOff val="40000"/>
                </a:schemeClr>
              </a:solidFill>
              <a:latin typeface="Arial"/>
            </a:endParaRP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1931988"/>
            <a:ext cx="8596668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évkártya idézet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31334" y="609600"/>
            <a:ext cx="8094134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24" name="TextBox 23"/>
          <p:cNvSpPr txBox="1"/>
          <p:nvPr/>
        </p:nvSpPr>
        <p:spPr>
          <a:xfrm>
            <a:off x="541870" y="7903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8893011" y="288655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>
                    <a:lumMod val="60000"/>
                    <a:lumOff val="40000"/>
                  </a:schemeClr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Igaz vagy ham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799" y="609600"/>
            <a:ext cx="8588203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77332" y="4013200"/>
            <a:ext cx="8596669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5C6B4A9-1611-4792-9094-5F34BCA07E0B}" type="datetimeFigureOut">
              <a:rPr lang="en-US" dirty="0"/>
              <a:t>7/10/2025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9333C77-0158-454C-844F-B7AB9BD7DAD4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967673" y="609599"/>
            <a:ext cx="1304743" cy="5251451"/>
          </a:xfrm>
        </p:spPr>
        <p:txBody>
          <a:bodyPr vert="eaVert" anchor="ctr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77335" y="609600"/>
            <a:ext cx="7060150" cy="5251450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5" y="2700867"/>
            <a:ext cx="8596668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5" y="4527448"/>
            <a:ext cx="8596668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7334" y="2160589"/>
            <a:ext cx="4184035" cy="3880772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089970" y="2160589"/>
            <a:ext cx="4184034" cy="3880773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712588-04B1-427B-82EE-E8DB90309F08}" type="datetimeFigureOut">
              <a:rPr lang="en-US" dirty="0"/>
              <a:t>7/10/2025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F9F0C5-380F-41C2-899A-BAC0F0927E16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5745" y="2160983"/>
            <a:ext cx="418562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75745" y="2737245"/>
            <a:ext cx="4185623" cy="330411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88383" y="2160983"/>
            <a:ext cx="418561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088384" y="2737245"/>
            <a:ext cx="4185617" cy="330411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1498604"/>
            <a:ext cx="3854528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60461" y="514924"/>
            <a:ext cx="4513541" cy="5526437"/>
          </a:xfrm>
        </p:spPr>
        <p:txBody>
          <a:bodyPr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2777069"/>
            <a:ext cx="3854528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063" indent="0">
              <a:buNone/>
              <a:defRPr sz="1400"/>
            </a:lvl2pPr>
            <a:lvl3pPr marL="914126" indent="0">
              <a:buNone/>
              <a:defRPr sz="1200"/>
            </a:lvl3pPr>
            <a:lvl4pPr marL="1371189" indent="0">
              <a:buNone/>
              <a:defRPr sz="1000"/>
            </a:lvl4pPr>
            <a:lvl5pPr marL="1828251" indent="0">
              <a:buNone/>
              <a:defRPr sz="1000"/>
            </a:lvl5pPr>
            <a:lvl6pPr marL="2285314" indent="0">
              <a:buNone/>
              <a:defRPr sz="1000"/>
            </a:lvl6pPr>
            <a:lvl7pPr marL="2742377" indent="0">
              <a:buNone/>
              <a:defRPr sz="1000"/>
            </a:lvl7pPr>
            <a:lvl8pPr marL="3199440" indent="0">
              <a:buNone/>
              <a:defRPr sz="1000"/>
            </a:lvl8pPr>
            <a:lvl9pPr marL="3656503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A54C80-263E-416B-A8E0-580EDEADCBDC}" type="datetimeFigureOut">
              <a:rPr lang="en-US" dirty="0"/>
              <a:t>7/10/2025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9954A3-9DFD-4C44-94BA-B95130A3BA1C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7334" y="4800600"/>
            <a:ext cx="85966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7334" y="609600"/>
            <a:ext cx="8596668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7334" y="5367338"/>
            <a:ext cx="8596667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7/10/2025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/>
            <p:cNvCxnSpPr/>
            <p:nvPr/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/>
            <p:cNvCxnSpPr/>
            <p:nvPr/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/>
            <p:cNvSpPr/>
            <p:nvPr/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/>
            <p:cNvSpPr/>
            <p:nvPr/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/>
            <p:cNvSpPr/>
            <p:nvPr/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/>
            <p:cNvSpPr/>
            <p:nvPr/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/>
            <p:cNvSpPr/>
            <p:nvPr/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/>
            <p:cNvSpPr/>
            <p:nvPr/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/>
            <p:cNvSpPr/>
            <p:nvPr/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/>
            <p:cNvSpPr/>
            <p:nvPr/>
          </p:nvSpPr>
          <p:spPr>
            <a:xfrm>
              <a:off x="0" y="4013200"/>
              <a:ext cx="448733" cy="2844800"/>
            </a:xfrm>
            <a:prstGeom prst="triangle">
              <a:avLst>
                <a:gd name="adj" fmla="val 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77334" y="2160589"/>
            <a:ext cx="8596668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05133" y="6041362"/>
            <a:ext cx="9119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7/10/2025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77334" y="6041362"/>
            <a:ext cx="62976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590663" y="6041362"/>
            <a:ext cx="68333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65" r:id="rId4"/>
    <p:sldLayoutId id="2147483653" r:id="rId5"/>
    <p:sldLayoutId id="2147483654" r:id="rId6"/>
    <p:sldLayoutId id="2147483655" r:id="rId7"/>
    <p:sldLayoutId id="214748366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67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g"/><Relationship Id="rId2" Type="http://schemas.openxmlformats.org/officeDocument/2006/relationships/image" Target="../media/image24.jp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jpg"/><Relationship Id="rId2" Type="http://schemas.openxmlformats.org/officeDocument/2006/relationships/image" Target="../media/image2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9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g"/><Relationship Id="rId2" Type="http://schemas.openxmlformats.org/officeDocument/2006/relationships/image" Target="../media/image30.jp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jpg"/><Relationship Id="rId2" Type="http://schemas.openxmlformats.org/officeDocument/2006/relationships/image" Target="../media/image34.jp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g"/><Relationship Id="rId2" Type="http://schemas.openxmlformats.org/officeDocument/2006/relationships/image" Target="../media/image3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g"/><Relationship Id="rId2" Type="http://schemas.openxmlformats.org/officeDocument/2006/relationships/image" Target="../media/image39.jp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41.jp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image" Target="../media/image4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g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8.jpg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jp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g"/><Relationship Id="rId2" Type="http://schemas.openxmlformats.org/officeDocument/2006/relationships/image" Target="../media/image51.jp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jpg"/><Relationship Id="rId2" Type="http://schemas.openxmlformats.org/officeDocument/2006/relationships/image" Target="../media/image53.jp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jpg"/><Relationship Id="rId2" Type="http://schemas.openxmlformats.org/officeDocument/2006/relationships/image" Target="../media/image55.jp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g"/><Relationship Id="rId2" Type="http://schemas.openxmlformats.org/officeDocument/2006/relationships/image" Target="../media/image57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0.jpg"/><Relationship Id="rId2" Type="http://schemas.openxmlformats.org/officeDocument/2006/relationships/image" Target="../media/image59.jpg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jpg"/><Relationship Id="rId2" Type="http://schemas.openxmlformats.org/officeDocument/2006/relationships/image" Target="../media/image61.jpg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jpg"/><Relationship Id="rId2" Type="http://schemas.openxmlformats.org/officeDocument/2006/relationships/image" Target="../media/image63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5.jp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7.jpg"/><Relationship Id="rId2" Type="http://schemas.openxmlformats.org/officeDocument/2006/relationships/image" Target="../media/image6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8.jp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0.jpg"/><Relationship Id="rId2" Type="http://schemas.openxmlformats.org/officeDocument/2006/relationships/image" Target="../media/image69.jp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2.jpg"/><Relationship Id="rId2" Type="http://schemas.openxmlformats.org/officeDocument/2006/relationships/image" Target="../media/image71.jp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g"/><Relationship Id="rId2" Type="http://schemas.openxmlformats.org/officeDocument/2006/relationships/image" Target="../media/image14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AC443E2-CB1B-254E-9146-20DFD5D7456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hu-HU" dirty="0"/>
              <a:t>„Határtalanul” Erdélyben 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2555FBD2-D29B-DD46-91BF-555A81BF676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hu-HU" dirty="0"/>
              <a:t>2025. április 8-12.</a:t>
            </a:r>
          </a:p>
          <a:p>
            <a:r>
              <a:rPr lang="hu-HU" dirty="0"/>
              <a:t>Beszédes József Általános Iskola 7. évfolyam </a:t>
            </a:r>
          </a:p>
        </p:txBody>
      </p:sp>
    </p:spTree>
    <p:extLst>
      <p:ext uri="{BB962C8B-B14F-4D97-AF65-F5344CB8AC3E}">
        <p14:creationId xmlns:p14="http://schemas.microsoft.com/office/powerpoint/2010/main" val="150835260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85F64153-2BF7-1646-AEBE-3E18863434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473225"/>
            <a:ext cx="8288035" cy="10950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4100"/>
              <a:t>A Medve-tó elvarázsolt mindenkit</a:t>
            </a:r>
          </a:p>
        </p:txBody>
      </p:sp>
      <p:pic>
        <p:nvPicPr>
          <p:cNvPr id="7" name="Tartalom helye 6" descr="A képen felhő, kültéri, ég, víz látható&#10;&#10;Automatikusan generált leírás">
            <a:extLst>
              <a:ext uri="{FF2B5EF4-FFF2-40B4-BE49-F238E27FC236}">
                <a16:creationId xmlns:a16="http://schemas.microsoft.com/office/drawing/2014/main" id="{115473D1-B214-B447-9276-BA6362A28F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5965" y="1081945"/>
            <a:ext cx="4029717" cy="3022287"/>
          </a:xfrm>
          <a:prstGeom prst="rect">
            <a:avLst/>
          </a:prstGeom>
        </p:spPr>
      </p:pic>
      <p:pic>
        <p:nvPicPr>
          <p:cNvPr id="5" name="Tartalom helye 4" descr="A képen ruházat, kültéri, személy, ember látható&#10;&#10;Automatikusan generált leírás">
            <a:extLst>
              <a:ext uri="{FF2B5EF4-FFF2-40B4-BE49-F238E27FC236}">
                <a16:creationId xmlns:a16="http://schemas.microsoft.com/office/drawing/2014/main" id="{14783404-A9C3-844D-BFE5-66DE042B2D96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3" b="4556"/>
          <a:stretch>
            <a:fillRect/>
          </a:stretch>
        </p:blipFill>
        <p:spPr>
          <a:xfrm>
            <a:off x="5244284" y="1150750"/>
            <a:ext cx="4029717" cy="28846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6155196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37D7626-1F60-8E4C-B5B1-7CAAAF6DE07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0" y="609600"/>
            <a:ext cx="2930518" cy="1320800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hu-HU" sz="2800"/>
              <a:t>Körbejártuk és megismertük a történet</a:t>
            </a:r>
          </a:p>
        </p:txBody>
      </p:sp>
      <p:pic>
        <p:nvPicPr>
          <p:cNvPr id="13" name="Tartalom helye 12" descr="A képen kültéri, felhő, ég, ruházat látható&#10;&#10;Automatikusan generált leírás">
            <a:extLst>
              <a:ext uri="{FF2B5EF4-FFF2-40B4-BE49-F238E27FC236}">
                <a16:creationId xmlns:a16="http://schemas.microsoft.com/office/drawing/2014/main" id="{0850FE9D-CFEC-A947-ADEE-8B27D4D686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666634" y="2684652"/>
            <a:ext cx="4607366" cy="3455523"/>
          </a:xfrm>
        </p:spPr>
      </p:pic>
      <p:pic>
        <p:nvPicPr>
          <p:cNvPr id="10" name="Tartalom helye 9" descr="A képen kültéri, ruházat, személy, emberek látható&#10;&#10;Automatikusan generált leírás">
            <a:extLst>
              <a:ext uri="{FF2B5EF4-FFF2-40B4-BE49-F238E27FC236}">
                <a16:creationId xmlns:a16="http://schemas.microsoft.com/office/drawing/2014/main" id="{CF289D11-A570-1F4B-BA44-D18C7875487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07848" y="540360"/>
            <a:ext cx="2596281" cy="1947210"/>
          </a:xfrm>
          <a:prstGeom prst="rect">
            <a:avLst/>
          </a:prstGeom>
        </p:spPr>
      </p:pic>
      <p:pic>
        <p:nvPicPr>
          <p:cNvPr id="5" name="Tartalom helye 4" descr="A képen ég, ruházat, kültéri, személy látható&#10;&#10;Automatikusan generált leírás">
            <a:extLst>
              <a:ext uri="{FF2B5EF4-FFF2-40B4-BE49-F238E27FC236}">
                <a16:creationId xmlns:a16="http://schemas.microsoft.com/office/drawing/2014/main" id="{2F6A9D33-72DB-0244-8640-6F6D54F74D4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t="4553" r="3" b="3"/>
          <a:stretch>
            <a:fillRect/>
          </a:stretch>
        </p:blipFill>
        <p:spPr>
          <a:xfrm>
            <a:off x="6677718" y="115400"/>
            <a:ext cx="3437832" cy="2460976"/>
          </a:xfrm>
          <a:prstGeom prst="rect">
            <a:avLst/>
          </a:prstGeom>
        </p:spPr>
      </p:pic>
      <p:pic>
        <p:nvPicPr>
          <p:cNvPr id="7" name="Tartalom helye 6" descr="A képen kültéri, ruházat, ég, személy látható&#10;&#10;Automatikusan generált leírás">
            <a:extLst>
              <a:ext uri="{FF2B5EF4-FFF2-40B4-BE49-F238E27FC236}">
                <a16:creationId xmlns:a16="http://schemas.microsoft.com/office/drawing/2014/main" id="{1FE784E0-3A9B-3C49-BA28-E7246F2114D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00379" y="2541708"/>
            <a:ext cx="4174404" cy="31308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28331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pic>
        <p:nvPicPr>
          <p:cNvPr id="5" name="Tartalom helye 4" descr="A képen kültéri, út, tükör, fű látható&#10;&#10;Automatikusan generált leírás">
            <a:extLst>
              <a:ext uri="{FF2B5EF4-FFF2-40B4-BE49-F238E27FC236}">
                <a16:creationId xmlns:a16="http://schemas.microsoft.com/office/drawing/2014/main" id="{DDDBC95D-10B3-BB4B-AB89-53B04C66709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l="21239" b="9091"/>
          <a:stretch>
            <a:fillRect/>
          </a:stretch>
        </p:blipFill>
        <p:spPr>
          <a:xfrm>
            <a:off x="4269854" y="-1"/>
            <a:ext cx="7922146" cy="6858001"/>
          </a:xfrm>
          <a:custGeom>
            <a:avLst/>
            <a:gdLst/>
            <a:ahLst/>
            <a:cxnLst/>
            <a:rect l="l" t="t" r="r" b="b"/>
            <a:pathLst>
              <a:path w="7922146" h="6858001">
                <a:moveTo>
                  <a:pt x="379987" y="0"/>
                </a:moveTo>
                <a:lnTo>
                  <a:pt x="5304971" y="0"/>
                </a:lnTo>
                <a:lnTo>
                  <a:pt x="7065281" y="0"/>
                </a:lnTo>
                <a:lnTo>
                  <a:pt x="7397540" y="0"/>
                </a:lnTo>
                <a:lnTo>
                  <a:pt x="7397540" y="1"/>
                </a:lnTo>
                <a:lnTo>
                  <a:pt x="7922146" y="1"/>
                </a:lnTo>
                <a:lnTo>
                  <a:pt x="7922146" y="6858001"/>
                </a:lnTo>
                <a:lnTo>
                  <a:pt x="7065281" y="6858001"/>
                </a:lnTo>
                <a:lnTo>
                  <a:pt x="7065281" y="6858000"/>
                </a:lnTo>
                <a:lnTo>
                  <a:pt x="5932989" y="6858000"/>
                </a:lnTo>
                <a:lnTo>
                  <a:pt x="5932989" y="6858001"/>
                </a:lnTo>
                <a:lnTo>
                  <a:pt x="27809" y="6858001"/>
                </a:lnTo>
                <a:lnTo>
                  <a:pt x="1803228" y="4521201"/>
                </a:lnTo>
                <a:close/>
                <a:moveTo>
                  <a:pt x="0" y="0"/>
                </a:moveTo>
                <a:lnTo>
                  <a:pt x="379987" y="0"/>
                </a:lnTo>
                <a:lnTo>
                  <a:pt x="0" y="407"/>
                </a:lnTo>
                <a:close/>
              </a:path>
            </a:pathLst>
          </a:cu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258FE565-8819-2C45-8834-2E94D3887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68867" y="1678666"/>
            <a:ext cx="4088190" cy="2369093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100"/>
              <a:t>Szovátáról Parajdra  indultunk tovább...</a:t>
            </a:r>
          </a:p>
        </p:txBody>
      </p:sp>
      <p:cxnSp>
        <p:nvCxnSpPr>
          <p:cNvPr id="22" name="Straight Connector 21">
            <a:extLst>
              <a:ext uri="{FF2B5EF4-FFF2-40B4-BE49-F238E27FC236}">
                <a16:creationId xmlns:a16="http://schemas.microsoft.com/office/drawing/2014/main" id="{A57C1A16-B8AB-4D99-A195-A38F556A648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9371012" y="0"/>
            <a:ext cx="1219200" cy="6858000"/>
          </a:xfrm>
          <a:prstGeom prst="line">
            <a:avLst/>
          </a:prstGeom>
          <a:ln w="9525">
            <a:solidFill>
              <a:schemeClr val="bg1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Straight Connector 23">
            <a:extLst>
              <a:ext uri="{FF2B5EF4-FFF2-40B4-BE49-F238E27FC236}">
                <a16:creationId xmlns:a16="http://schemas.microsoft.com/office/drawing/2014/main" id="{F8A9B20B-D1DD-4573-B5EC-55802951923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Rectangle 23">
            <a:extLst>
              <a:ext uri="{FF2B5EF4-FFF2-40B4-BE49-F238E27FC236}">
                <a16:creationId xmlns:a16="http://schemas.microsoft.com/office/drawing/2014/main" id="{66D61E08-70C3-48D8-BEA0-787111DC30D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181476" y="-8467"/>
            <a:ext cx="3007349" cy="6866467"/>
          </a:xfrm>
          <a:custGeom>
            <a:avLst/>
            <a:gdLst/>
            <a:ahLst/>
            <a:cxnLst/>
            <a:rect l="l" t="t" r="r" b="b"/>
            <a:pathLst>
              <a:path w="3007349" h="6866467">
                <a:moveTo>
                  <a:pt x="2045532" y="0"/>
                </a:moveTo>
                <a:lnTo>
                  <a:pt x="3007349" y="0"/>
                </a:lnTo>
                <a:lnTo>
                  <a:pt x="3007349" y="6866467"/>
                </a:lnTo>
                <a:lnTo>
                  <a:pt x="0" y="6866467"/>
                </a:lnTo>
                <a:lnTo>
                  <a:pt x="2045532" y="0"/>
                </a:lnTo>
                <a:close/>
              </a:path>
            </a:pathLst>
          </a:custGeom>
          <a:solidFill>
            <a:schemeClr val="accent1">
              <a:alpha val="3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8" name="Rectangle 25">
            <a:extLst>
              <a:ext uri="{FF2B5EF4-FFF2-40B4-BE49-F238E27FC236}">
                <a16:creationId xmlns:a16="http://schemas.microsoft.com/office/drawing/2014/main" id="{FC55298F-0AE5-478E-AD2B-03C2614C583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03442" y="-8467"/>
            <a:ext cx="2588558" cy="6866467"/>
          </a:xfrm>
          <a:custGeom>
            <a:avLst/>
            <a:gdLst/>
            <a:ahLst/>
            <a:cxnLst/>
            <a:rect l="l" t="t" r="r" b="b"/>
            <a:pathLst>
              <a:path w="2573311" h="6866467">
                <a:moveTo>
                  <a:pt x="0" y="0"/>
                </a:moveTo>
                <a:lnTo>
                  <a:pt x="2573311" y="0"/>
                </a:lnTo>
                <a:lnTo>
                  <a:pt x="2573311" y="6866467"/>
                </a:lnTo>
                <a:lnTo>
                  <a:pt x="1202336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2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0" name="Isosceles Triangle 24">
            <a:extLst>
              <a:ext uri="{FF2B5EF4-FFF2-40B4-BE49-F238E27FC236}">
                <a16:creationId xmlns:a16="http://schemas.microsoft.com/office/drawing/2014/main" id="{C180E4EA-0B63-4779-A895-7E90E71088F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32333" y="3048000"/>
            <a:ext cx="3259667" cy="3810000"/>
          </a:xfrm>
          <a:prstGeom prst="triangle">
            <a:avLst>
              <a:gd name="adj" fmla="val 100000"/>
            </a:avLst>
          </a:prstGeom>
          <a:solidFill>
            <a:schemeClr val="accent2">
              <a:alpha val="72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2" name="Rectangle 27">
            <a:extLst>
              <a:ext uri="{FF2B5EF4-FFF2-40B4-BE49-F238E27FC236}">
                <a16:creationId xmlns:a16="http://schemas.microsoft.com/office/drawing/2014/main" id="{CEE01D9D-3DE8-4EED-B0D3-8F3C79CC767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334500" y="-8467"/>
            <a:ext cx="2854326" cy="6866467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>
              <a:lumMod val="75000"/>
              <a:alpha val="47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4" name="Rectangle 28">
            <a:extLst>
              <a:ext uri="{FF2B5EF4-FFF2-40B4-BE49-F238E27FC236}">
                <a16:creationId xmlns:a16="http://schemas.microsoft.com/office/drawing/2014/main" id="{89AF5CE9-607F-43F4-8983-DCD6DA4051F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898730" y="-8467"/>
            <a:ext cx="1290094" cy="6866467"/>
          </a:xfrm>
          <a:custGeom>
            <a:avLst/>
            <a:gdLst/>
            <a:ahLst/>
            <a:cxnLst/>
            <a:rect l="l" t="t" r="r" b="b"/>
            <a:pathLst>
              <a:path w="1290094" h="6858000">
                <a:moveTo>
                  <a:pt x="1019735" y="0"/>
                </a:moveTo>
                <a:lnTo>
                  <a:pt x="1290094" y="0"/>
                </a:lnTo>
                <a:lnTo>
                  <a:pt x="1290094" y="6858000"/>
                </a:lnTo>
                <a:lnTo>
                  <a:pt x="0" y="6858000"/>
                </a:lnTo>
                <a:lnTo>
                  <a:pt x="1019735" y="0"/>
                </a:lnTo>
                <a:close/>
              </a:path>
            </a:pathLst>
          </a:custGeom>
          <a:solidFill>
            <a:schemeClr val="accent1">
              <a:lumMod val="60000"/>
              <a:lumOff val="40000"/>
              <a:alpha val="7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6" name="Rectangle 29">
            <a:extLst>
              <a:ext uri="{FF2B5EF4-FFF2-40B4-BE49-F238E27FC236}">
                <a16:creationId xmlns:a16="http://schemas.microsoft.com/office/drawing/2014/main" id="{6EEA2DBD-9E1E-4521-8C01-F32AD18A89E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938999" y="-8467"/>
            <a:ext cx="1249825" cy="6866467"/>
          </a:xfrm>
          <a:custGeom>
            <a:avLst/>
            <a:gdLst/>
            <a:ahLst/>
            <a:cxnLst/>
            <a:rect l="l" t="t" r="r" b="b"/>
            <a:pathLst>
              <a:path w="1249825" h="6858000">
                <a:moveTo>
                  <a:pt x="0" y="0"/>
                </a:moveTo>
                <a:lnTo>
                  <a:pt x="1249825" y="0"/>
                </a:lnTo>
                <a:lnTo>
                  <a:pt x="1249825" y="6858000"/>
                </a:lnTo>
                <a:lnTo>
                  <a:pt x="1109382" y="6858000"/>
                </a:lnTo>
                <a:lnTo>
                  <a:pt x="0" y="0"/>
                </a:lnTo>
                <a:close/>
              </a:path>
            </a:pathLst>
          </a:custGeom>
          <a:solidFill>
            <a:schemeClr val="accent1">
              <a:alpha val="6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38" name="Isosceles Triangle 29">
            <a:extLst>
              <a:ext uri="{FF2B5EF4-FFF2-40B4-BE49-F238E27FC236}">
                <a16:creationId xmlns:a16="http://schemas.microsoft.com/office/drawing/2014/main" id="{15BBD2C1-BA9B-46A9-A27A-33498B16927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371666" y="3589867"/>
            <a:ext cx="1817159" cy="3268133"/>
          </a:xfrm>
          <a:prstGeom prst="triangle">
            <a:avLst>
              <a:gd name="adj" fmla="val 100000"/>
            </a:avLst>
          </a:prstGeom>
          <a:solidFill>
            <a:schemeClr val="accent1">
              <a:alpha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298584456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BDE9D7B3-D7FE-E14A-A3A6-B7BCFA2D9D0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 fontScale="90000"/>
          </a:bodyPr>
          <a:lstStyle/>
          <a:p>
            <a:r>
              <a:rPr lang="hu-HU" dirty="0"/>
              <a:t>Szerencsések vagyunk, hiszen szinte az utolsók közt mi még láthattuk a sóbányát</a:t>
            </a:r>
          </a:p>
        </p:txBody>
      </p:sp>
      <p:pic>
        <p:nvPicPr>
          <p:cNvPr id="7" name="Tartalom helye 6" descr="A képen ruházat, személy, túrázás, talaj látható&#10;&#10;Automatikusan generált leírás">
            <a:extLst>
              <a:ext uri="{FF2B5EF4-FFF2-40B4-BE49-F238E27FC236}">
                <a16:creationId xmlns:a16="http://schemas.microsoft.com/office/drawing/2014/main" id="{CCC77FFE-6DC9-914F-9148-F5F2177A693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347788" y="2645569"/>
            <a:ext cx="3879850" cy="2909887"/>
          </a:xfrm>
        </p:spPr>
      </p:pic>
      <p:pic>
        <p:nvPicPr>
          <p:cNvPr id="5" name="Tartalom helye 4" descr="A képen barlang, ruházat, személy, talaj látható&#10;&#10;Automatikusan generált leírás">
            <a:extLst>
              <a:ext uri="{FF2B5EF4-FFF2-40B4-BE49-F238E27FC236}">
                <a16:creationId xmlns:a16="http://schemas.microsoft.com/office/drawing/2014/main" id="{DE7F1B42-6F76-734A-9668-C5211335BA7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939" r="4492" b="-1"/>
          <a:stretch>
            <a:fillRect/>
          </a:stretch>
        </p:blipFill>
        <p:spPr>
          <a:xfrm rot="5400000">
            <a:off x="5759538" y="2527413"/>
            <a:ext cx="3882362" cy="314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704682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E4142194-F2B1-CE4A-A81F-F78F9751B9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hu-HU" dirty="0"/>
              <a:t>Nagy élmény volt!</a:t>
            </a: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45F661E4-F888-10E7-4B98-4CEB04D17BF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6287" y="2160589"/>
            <a:ext cx="2934714" cy="3880773"/>
          </a:xfrm>
        </p:spPr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5" name="Tartalom helye 4" descr="A képen ruházat, személy, nő, bútorok látható&#10;&#10;Automatikusan generált leírás">
            <a:extLst>
              <a:ext uri="{FF2B5EF4-FFF2-40B4-BE49-F238E27FC236}">
                <a16:creationId xmlns:a16="http://schemas.microsoft.com/office/drawing/2014/main" id="{05AC6973-6675-D546-A01F-A94CCB1B071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4553" r="3" b="3"/>
          <a:stretch>
            <a:fillRect/>
          </a:stretch>
        </p:blipFill>
        <p:spPr>
          <a:xfrm>
            <a:off x="1557339" y="1504427"/>
            <a:ext cx="7258050" cy="51956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03494338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EBE86EA4-C4F1-4465-B306-7A2BC2285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8279268-DB29-43BE-B57C-14977EACF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8FA53C0-C1EF-4611-BAB3-65EEB16AA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1CDACFC-DD8A-4CC0-B7FC-6030FC353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5">
              <a:extLst>
                <a:ext uri="{FF2B5EF4-FFF2-40B4-BE49-F238E27FC236}">
                  <a16:creationId xmlns:a16="http://schemas.microsoft.com/office/drawing/2014/main" id="{0269F267-73D4-4CC3-BEC7-73335654D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C48F13D-B2D7-4EB8-9CA7-59243637C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A82405B3-5A67-4DA2-8EDA-7AB65A8B4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7508BC7B-3BD2-4D96-A46E-82988222A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4298D07C-2287-4B93-9041-935144D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0F6BC886-C125-4903-8C2A-6FB687400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C9D0B38F-2E02-4E85-99EE-73595E7C8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BD11ECC6-8551-4768-8DFD-CD41AF420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1"/>
            <a:ext cx="12192000" cy="2285999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3657592-CA60-4F45-B1A0-88AA77242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25267" y="-8467"/>
            <a:ext cx="4766733" cy="6866467"/>
            <a:chOff x="7425267" y="-8467"/>
            <a:chExt cx="4766733" cy="686646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F47E2B4-7DA9-4312-A1F0-C48388B23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96547" y="4572001"/>
              <a:ext cx="393665" cy="2285999"/>
            </a:xfrm>
            <a:prstGeom prst="line">
              <a:avLst/>
            </a:prstGeom>
            <a:ln w="9525">
              <a:solidFill>
                <a:srgbClr val="BFBFBF">
                  <a:alpha val="7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5B274F7-039F-4BFC-AA98-B51B1D6CB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4572001"/>
              <a:ext cx="3383073" cy="2285999"/>
            </a:xfrm>
            <a:prstGeom prst="line">
              <a:avLst/>
            </a:prstGeom>
            <a:ln w="9525">
              <a:solidFill>
                <a:srgbClr val="BFBFBF">
                  <a:alpha val="69804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23">
              <a:extLst>
                <a:ext uri="{FF2B5EF4-FFF2-40B4-BE49-F238E27FC236}">
                  <a16:creationId xmlns:a16="http://schemas.microsoft.com/office/drawing/2014/main" id="{11A31103-C703-46C9-9D26-497A1ACD5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82F955F-FC22-44B8-BDCF-B77580323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1F567692-F087-479A-8931-BD2869C3E4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49B3E4CD-0738-4B9D-A14F-1E8694DDF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4753B851-AD90-4CCD-85D0-65AA6567D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EBF14868-A190-4E21-9522-8977C474C9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BCBB4922-76EE-442B-A649-09873DCE79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DA5D2F67-669D-5347-BE6F-1776E4BA49A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110" y="4758611"/>
            <a:ext cx="8508893" cy="1024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/>
            <a:r>
              <a:rPr lang="en-US" sz="5400" dirty="0"/>
              <a:t>A </a:t>
            </a:r>
            <a:r>
              <a:rPr lang="en-US" sz="5400" dirty="0" err="1"/>
              <a:t>sóbánya</a:t>
            </a:r>
            <a:r>
              <a:rPr lang="en-US" sz="5400" dirty="0"/>
              <a:t> 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E2EB503-A017-4457-A105-53638C97D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457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Tartalom helye 6" descr="A képen barlang, természet látható&#10;&#10;Automatikusan generált leírás">
            <a:extLst>
              <a:ext uri="{FF2B5EF4-FFF2-40B4-BE49-F238E27FC236}">
                <a16:creationId xmlns:a16="http://schemas.microsoft.com/office/drawing/2014/main" id="{37B351A4-67F9-9842-9A89-71FD4A71520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4912" r="33036"/>
          <a:stretch>
            <a:fillRect/>
          </a:stretch>
        </p:blipFill>
        <p:spPr>
          <a:xfrm rot="5400000">
            <a:off x="939258" y="657219"/>
            <a:ext cx="2835118" cy="3426704"/>
          </a:xfrm>
          <a:prstGeom prst="rect">
            <a:avLst/>
          </a:prstGeom>
        </p:spPr>
      </p:pic>
      <p:pic>
        <p:nvPicPr>
          <p:cNvPr id="10" name="Tartalom helye 9" descr="A képen lábbelik, épület, ruházat, kültéri látható&#10;&#10;Automatikusan generált leírás">
            <a:extLst>
              <a:ext uri="{FF2B5EF4-FFF2-40B4-BE49-F238E27FC236}">
                <a16:creationId xmlns:a16="http://schemas.microsoft.com/office/drawing/2014/main" id="{AE8663DF-8158-D743-B987-B16AC0E9D77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76480" y="1085557"/>
            <a:ext cx="3426704" cy="2570028"/>
          </a:xfrm>
          <a:prstGeom prst="rect">
            <a:avLst/>
          </a:prstGeom>
        </p:spPr>
      </p:pic>
      <p:pic>
        <p:nvPicPr>
          <p:cNvPr id="5" name="Tartalom helye 4" descr="A képen szöveg, térkép, rajzfilm látható&#10;&#10;Automatikusan generált leírás">
            <a:extLst>
              <a:ext uri="{FF2B5EF4-FFF2-40B4-BE49-F238E27FC236}">
                <a16:creationId xmlns:a16="http://schemas.microsoft.com/office/drawing/2014/main" id="{DD74D072-6979-3A40-8DC5-450ED866146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r="9346" b="-6"/>
          <a:stretch>
            <a:fillRect/>
          </a:stretch>
        </p:blipFill>
        <p:spPr>
          <a:xfrm>
            <a:off x="8117073" y="952994"/>
            <a:ext cx="3426704" cy="283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3542879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704D7F0-EAF1-BA46-97C5-8E83BC2D5A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hu-HU" dirty="0"/>
              <a:t>Köszönjük az élményt!</a:t>
            </a:r>
          </a:p>
        </p:txBody>
      </p:sp>
      <p:pic>
        <p:nvPicPr>
          <p:cNvPr id="7" name="Tartalom helye 6" descr="A képen kültéri, fa, személy, ruházat látható&#10;&#10;Automatikusan generált leírás">
            <a:extLst>
              <a:ext uri="{FF2B5EF4-FFF2-40B4-BE49-F238E27FC236}">
                <a16:creationId xmlns:a16="http://schemas.microsoft.com/office/drawing/2014/main" id="{B24C0F9B-D995-FF4A-90C9-3F00A03D45D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9082" y="2160588"/>
            <a:ext cx="5175249" cy="3881437"/>
          </a:xfrm>
        </p:spPr>
      </p:pic>
      <p:pic>
        <p:nvPicPr>
          <p:cNvPr id="5" name="Tartalom helye 4" descr="A képen síp, épület, fedett pályás, pince látható&#10;&#10;Automatikusan generált leírás">
            <a:extLst>
              <a:ext uri="{FF2B5EF4-FFF2-40B4-BE49-F238E27FC236}">
                <a16:creationId xmlns:a16="http://schemas.microsoft.com/office/drawing/2014/main" id="{C9E565AD-8052-5F40-9D7C-CD467C685C9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404"/>
          <a:stretch>
            <a:fillRect/>
          </a:stretch>
        </p:blipFill>
        <p:spPr>
          <a:xfrm rot="5400000">
            <a:off x="308451" y="2528213"/>
            <a:ext cx="3882362" cy="314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92680877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A0DB1BAC-47B1-A649-B82E-934BC776525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hu-HU" dirty="0"/>
              <a:t>A sóvágás mesterségével is megismerkedtünk</a:t>
            </a:r>
          </a:p>
        </p:txBody>
      </p:sp>
      <p:pic>
        <p:nvPicPr>
          <p:cNvPr id="7" name="Tartalom helye 6" descr="A képen hó, talaj, kültéri, kőszikla látható&#10;&#10;Automatikusan generált leírás">
            <a:extLst>
              <a:ext uri="{FF2B5EF4-FFF2-40B4-BE49-F238E27FC236}">
                <a16:creationId xmlns:a16="http://schemas.microsoft.com/office/drawing/2014/main" id="{0771785E-B95F-704F-8766-8CC53530795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5862638" y="2645768"/>
            <a:ext cx="3881437" cy="2911077"/>
          </a:xfrm>
        </p:spPr>
      </p:pic>
      <p:pic>
        <p:nvPicPr>
          <p:cNvPr id="5" name="Tartalom helye 4" descr="A képen kültéri, ruházat, személy, felhő látható&#10;&#10;Automatikusan generált leírás">
            <a:extLst>
              <a:ext uri="{FF2B5EF4-FFF2-40B4-BE49-F238E27FC236}">
                <a16:creationId xmlns:a16="http://schemas.microsoft.com/office/drawing/2014/main" id="{C4A69EE7-976D-AB47-9474-020AB5EEA9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53" r="3" b="3"/>
          <a:stretch>
            <a:fillRect/>
          </a:stretch>
        </p:blipFill>
        <p:spPr>
          <a:xfrm>
            <a:off x="677334" y="2159331"/>
            <a:ext cx="5423429" cy="3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285902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3B43B1FD-0932-8B47-AD13-C08085B19E1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473225"/>
            <a:ext cx="8288035" cy="10950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>
              <a:lnSpc>
                <a:spcPct val="90000"/>
              </a:lnSpc>
            </a:pPr>
            <a:r>
              <a:rPr lang="en-US" sz="3400"/>
              <a:t>Harmadik nap Tamási Áron emlékhelyénél koszorúztunk...</a:t>
            </a:r>
          </a:p>
        </p:txBody>
      </p:sp>
      <p:pic>
        <p:nvPicPr>
          <p:cNvPr id="7" name="Tartalom helye 6" descr="A képen kültéri, növény, rajz, művészet látható&#10;&#10;Automatikusan generált leírás">
            <a:extLst>
              <a:ext uri="{FF2B5EF4-FFF2-40B4-BE49-F238E27FC236}">
                <a16:creationId xmlns:a16="http://schemas.microsoft.com/office/drawing/2014/main" id="{C985E07D-7EC4-8544-BDF4-C158076A582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1341955" y="1348937"/>
            <a:ext cx="3317736" cy="2488302"/>
          </a:xfrm>
          <a:prstGeom prst="rect">
            <a:avLst/>
          </a:prstGeom>
        </p:spPr>
      </p:pic>
      <p:pic>
        <p:nvPicPr>
          <p:cNvPr id="5" name="Tartalom helye 4" descr="A képen kültéri, növény, talaj, szobor látható&#10;&#10;Automatikusan generált leírás">
            <a:extLst>
              <a:ext uri="{FF2B5EF4-FFF2-40B4-BE49-F238E27FC236}">
                <a16:creationId xmlns:a16="http://schemas.microsoft.com/office/drawing/2014/main" id="{F422EA60-456F-7844-AF62-79CCED5EC17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431" b="-1"/>
          <a:stretch>
            <a:fillRect/>
          </a:stretch>
        </p:blipFill>
        <p:spPr>
          <a:xfrm rot="5400000">
            <a:off x="5600274" y="1249050"/>
            <a:ext cx="3317736" cy="26880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47770436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Group 14">
            <a:extLst>
              <a:ext uri="{FF2B5EF4-FFF2-40B4-BE49-F238E27FC236}">
                <a16:creationId xmlns:a16="http://schemas.microsoft.com/office/drawing/2014/main" id="{EBE86EA4-C4F1-4465-B306-7A2BC2285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A8279268-DB29-43BE-B57C-14977EACF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C8FA53C0-C1EF-4611-BAB3-65EEB16AA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23">
              <a:extLst>
                <a:ext uri="{FF2B5EF4-FFF2-40B4-BE49-F238E27FC236}">
                  <a16:creationId xmlns:a16="http://schemas.microsoft.com/office/drawing/2014/main" id="{81CDACFC-DD8A-4CC0-B7FC-6030FC353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5">
              <a:extLst>
                <a:ext uri="{FF2B5EF4-FFF2-40B4-BE49-F238E27FC236}">
                  <a16:creationId xmlns:a16="http://schemas.microsoft.com/office/drawing/2014/main" id="{0269F267-73D4-4CC3-BEC7-73335654D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DC48F13D-B2D7-4EB8-9CA7-59243637C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Rectangle 27">
              <a:extLst>
                <a:ext uri="{FF2B5EF4-FFF2-40B4-BE49-F238E27FC236}">
                  <a16:creationId xmlns:a16="http://schemas.microsoft.com/office/drawing/2014/main" id="{A82405B3-5A67-4DA2-8EDA-7AB65A8B4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8">
              <a:extLst>
                <a:ext uri="{FF2B5EF4-FFF2-40B4-BE49-F238E27FC236}">
                  <a16:creationId xmlns:a16="http://schemas.microsoft.com/office/drawing/2014/main" id="{7508BC7B-3BD2-4D96-A46E-82988222A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9">
              <a:extLst>
                <a:ext uri="{FF2B5EF4-FFF2-40B4-BE49-F238E27FC236}">
                  <a16:creationId xmlns:a16="http://schemas.microsoft.com/office/drawing/2014/main" id="{4298D07C-2287-4B93-9041-935144D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0F6BC886-C125-4903-8C2A-6FB687400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C9D0B38F-2E02-4E85-99EE-73595E7C8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35F80CFA-D5D5-0A40-8764-7C5EE81203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90423" y="835017"/>
            <a:ext cx="3742675" cy="321582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/>
              <a:t>Majd Gyergyófaluba utaztunk, Balázs Jóska festőművész műtermébe</a:t>
            </a:r>
          </a:p>
        </p:txBody>
      </p:sp>
      <p:pic>
        <p:nvPicPr>
          <p:cNvPr id="7" name="Tartalom helye 6" descr="A képen ruházat, lábbelik, személy, fedett pályás látható&#10;&#10;Automatikusan generált leírás">
            <a:extLst>
              <a:ext uri="{FF2B5EF4-FFF2-40B4-BE49-F238E27FC236}">
                <a16:creationId xmlns:a16="http://schemas.microsoft.com/office/drawing/2014/main" id="{A5FC0572-6C6F-A540-9787-84C15F633FE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40312" y="3574153"/>
            <a:ext cx="3494362" cy="2620772"/>
          </a:xfrm>
          <a:prstGeom prst="rect">
            <a:avLst/>
          </a:prstGeom>
        </p:spPr>
      </p:pic>
      <p:pic>
        <p:nvPicPr>
          <p:cNvPr id="5" name="Tartalom helye 4" descr="A képen ruházat, bútorok, helyszín, fedett pályás látható&#10;&#10;Automatikusan generált leírás">
            <a:extLst>
              <a:ext uri="{FF2B5EF4-FFF2-40B4-BE49-F238E27FC236}">
                <a16:creationId xmlns:a16="http://schemas.microsoft.com/office/drawing/2014/main" id="{A29E9C87-8CAB-9044-B79F-022A8565775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53" r="3" b="3"/>
          <a:stretch>
            <a:fillRect/>
          </a:stretch>
        </p:blipFill>
        <p:spPr>
          <a:xfrm>
            <a:off x="3282489" y="3824448"/>
            <a:ext cx="3333362" cy="2386192"/>
          </a:xfrm>
          <a:prstGeom prst="rect">
            <a:avLst/>
          </a:prstGeom>
        </p:spPr>
      </p:pic>
      <p:pic>
        <p:nvPicPr>
          <p:cNvPr id="10" name="Tartalom helye 9" descr="A képen ruházat, fedett pályás, személy, helyszín látható&#10;&#10;Automatikusan generált leírás">
            <a:extLst>
              <a:ext uri="{FF2B5EF4-FFF2-40B4-BE49-F238E27FC236}">
                <a16:creationId xmlns:a16="http://schemas.microsoft.com/office/drawing/2014/main" id="{D31F6575-83F9-3A4D-9ADE-6FC2ADCF206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4585200" y="315359"/>
            <a:ext cx="4287758" cy="321581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53606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EBE86EA4-C4F1-4465-B306-7A2BC2285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8279268-DB29-43BE-B57C-14977EACF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3" name="Straight Connector 22">
              <a:extLst>
                <a:ext uri="{FF2B5EF4-FFF2-40B4-BE49-F238E27FC236}">
                  <a16:creationId xmlns:a16="http://schemas.microsoft.com/office/drawing/2014/main" id="{C8FA53C0-C1EF-4611-BAB3-65EEB16AA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1CDACFC-DD8A-4CC0-B7FC-6030FC353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5">
              <a:extLst>
                <a:ext uri="{FF2B5EF4-FFF2-40B4-BE49-F238E27FC236}">
                  <a16:creationId xmlns:a16="http://schemas.microsoft.com/office/drawing/2014/main" id="{0269F267-73D4-4CC3-BEC7-73335654D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C48F13D-B2D7-4EB8-9CA7-59243637C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A82405B3-5A67-4DA2-8EDA-7AB65A8B4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7508BC7B-3BD2-4D96-A46E-82988222A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4298D07C-2287-4B93-9041-935144D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0F6BC886-C125-4903-8C2A-6FB687400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C9D0B38F-2E02-4E85-99EE-73595E7C8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BD11ECC6-8551-4768-8DFD-CD41AF420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1"/>
            <a:ext cx="12192000" cy="2285999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3657592-CA60-4F45-B1A0-88AA77242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25267" y="-8467"/>
            <a:ext cx="4766733" cy="6866467"/>
            <a:chOff x="7425267" y="-8467"/>
            <a:chExt cx="4766733" cy="686646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F47E2B4-7DA9-4312-A1F0-C48388B23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96547" y="4572001"/>
              <a:ext cx="393665" cy="2285999"/>
            </a:xfrm>
            <a:prstGeom prst="line">
              <a:avLst/>
            </a:prstGeom>
            <a:ln w="9525">
              <a:solidFill>
                <a:srgbClr val="BFBFBF">
                  <a:alpha val="7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5B274F7-039F-4BFC-AA98-B51B1D6CB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4572001"/>
              <a:ext cx="3383073" cy="2285999"/>
            </a:xfrm>
            <a:prstGeom prst="line">
              <a:avLst/>
            </a:prstGeom>
            <a:ln w="9525">
              <a:solidFill>
                <a:srgbClr val="BFBFBF">
                  <a:alpha val="69804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23">
              <a:extLst>
                <a:ext uri="{FF2B5EF4-FFF2-40B4-BE49-F238E27FC236}">
                  <a16:creationId xmlns:a16="http://schemas.microsoft.com/office/drawing/2014/main" id="{11A31103-C703-46C9-9D26-497A1ACD5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82F955F-FC22-44B8-BDCF-B77580323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1F567692-F087-479A-8931-BD2869C3E4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49B3E4CD-0738-4B9D-A14F-1E8694DDF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4753B851-AD90-4CCD-85D0-65AA6567D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EBF14868-A190-4E21-9522-8977C474C9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BCBB4922-76EE-442B-A649-09873DCE79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08B7F9FD-E625-2644-9834-346442C2561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110" y="4758611"/>
            <a:ext cx="8508893" cy="1024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400"/>
              <a:t>Hajnalban indultunk el Dunaföldvárról</a:t>
            </a:r>
            <a:br>
              <a:rPr lang="en-US" sz="3400"/>
            </a:br>
            <a:endParaRPr lang="en-US" sz="3400"/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E2EB503-A017-4457-A105-53638C97D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457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2" name="Tartalom helye 11" descr="A képen ruházat, személy, Emberi arc, utas látható&#10;&#10;Automatikusan generált leírás">
            <a:extLst>
              <a:ext uri="{FF2B5EF4-FFF2-40B4-BE49-F238E27FC236}">
                <a16:creationId xmlns:a16="http://schemas.microsoft.com/office/drawing/2014/main" id="{78D13DA4-7D85-7442-91F3-2FAC2B50052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3465" y="1085556"/>
            <a:ext cx="4038991" cy="3029243"/>
          </a:xfrm>
          <a:prstGeom prst="rect">
            <a:avLst/>
          </a:prstGeom>
        </p:spPr>
      </p:pic>
      <p:pic>
        <p:nvPicPr>
          <p:cNvPr id="9" name="Tartalom helye 8" descr="A képen ruházat, személy, utas, Emberi arc látható&#10;&#10;Automatikusan generált leírás">
            <a:extLst>
              <a:ext uri="{FF2B5EF4-FFF2-40B4-BE49-F238E27FC236}">
                <a16:creationId xmlns:a16="http://schemas.microsoft.com/office/drawing/2014/main" id="{206C9F26-6225-554B-B5F2-29FF11FB804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4882" r="14400" b="-2"/>
          <a:stretch>
            <a:fillRect/>
          </a:stretch>
        </p:blipFill>
        <p:spPr>
          <a:xfrm>
            <a:off x="5002009" y="761905"/>
            <a:ext cx="2650362" cy="3919340"/>
          </a:xfrm>
          <a:prstGeom prst="rect">
            <a:avLst/>
          </a:prstGeom>
        </p:spPr>
      </p:pic>
      <p:pic>
        <p:nvPicPr>
          <p:cNvPr id="7" name="Tartalom helye 6" descr="A képen ruházat, személy, utas, jármű látható&#10;&#10;Automatikusan generált leírás">
            <a:extLst>
              <a:ext uri="{FF2B5EF4-FFF2-40B4-BE49-F238E27FC236}">
                <a16:creationId xmlns:a16="http://schemas.microsoft.com/office/drawing/2014/main" id="{2593DFC4-E85E-B64D-AB04-928F5769F18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641" r="24642" b="-2"/>
          <a:stretch>
            <a:fillRect/>
          </a:stretch>
        </p:blipFill>
        <p:spPr>
          <a:xfrm>
            <a:off x="8267865" y="761905"/>
            <a:ext cx="2650362" cy="39194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582121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986CD57-FBD8-3F49-AB5B-A189A6372C9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hu-HU" dirty="0"/>
              <a:t>A Békás-szorosban túráztunk...</a:t>
            </a:r>
          </a:p>
        </p:txBody>
      </p:sp>
      <p:pic>
        <p:nvPicPr>
          <p:cNvPr id="7" name="Tartalom helye 6" descr="A képen kültéri, személy, fa, ruházat látható&#10;&#10;Automatikusan generált leírás">
            <a:extLst>
              <a:ext uri="{FF2B5EF4-FFF2-40B4-BE49-F238E27FC236}">
                <a16:creationId xmlns:a16="http://schemas.microsoft.com/office/drawing/2014/main" id="{4207ED79-3021-8540-91F9-2C7C5A2D8F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0088" y="2160588"/>
            <a:ext cx="5175249" cy="3881437"/>
          </a:xfrm>
        </p:spPr>
      </p:pic>
      <p:pic>
        <p:nvPicPr>
          <p:cNvPr id="5" name="Tartalom helye 4" descr="A képen kültéri, ruházat, személy, lábbelik látható&#10;&#10;Automatikusan generált leírás">
            <a:extLst>
              <a:ext uri="{FF2B5EF4-FFF2-40B4-BE49-F238E27FC236}">
                <a16:creationId xmlns:a16="http://schemas.microsoft.com/office/drawing/2014/main" id="{FA882290-6F81-B648-A5F8-22FB74A7A8E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32" r="-1" b="-1"/>
          <a:stretch>
            <a:fillRect/>
          </a:stretch>
        </p:blipFill>
        <p:spPr>
          <a:xfrm rot="5400000">
            <a:off x="5759538" y="2527413"/>
            <a:ext cx="3882362" cy="314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725783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DA88C27C-43B5-474E-8B00-F8CC300CDF7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473225"/>
            <a:ext cx="8288035" cy="1095059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/>
              <a:t>...és sokat fotóztuk a fantasztikus tájat</a:t>
            </a:r>
          </a:p>
        </p:txBody>
      </p:sp>
      <p:pic>
        <p:nvPicPr>
          <p:cNvPr id="7" name="Tartalom helye 6" descr="A képen kültéri, ég, fa, hó látható&#10;&#10;Automatikusan generált leírás">
            <a:extLst>
              <a:ext uri="{FF2B5EF4-FFF2-40B4-BE49-F238E27FC236}">
                <a16:creationId xmlns:a16="http://schemas.microsoft.com/office/drawing/2014/main" id="{D5CFC623-2C8D-DC4A-B140-F92A76B3D5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99690" y="609600"/>
            <a:ext cx="4856476" cy="3642357"/>
          </a:xfrm>
          <a:prstGeom prst="rect">
            <a:avLst/>
          </a:prstGeom>
        </p:spPr>
      </p:pic>
      <p:pic>
        <p:nvPicPr>
          <p:cNvPr id="5" name="Tartalom helye 4" descr="A képen személy, kültéri, Emberi arc, ruházat látható&#10;&#10;Automatikusan generált leírás">
            <a:extLst>
              <a:ext uri="{FF2B5EF4-FFF2-40B4-BE49-F238E27FC236}">
                <a16:creationId xmlns:a16="http://schemas.microsoft.com/office/drawing/2014/main" id="{EDAB4F3A-A971-DB49-BD66-1914C9A309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5400000" flipV="1">
            <a:off x="5864552" y="1064894"/>
            <a:ext cx="3642357" cy="27317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5599926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8ECE0A4-1016-564B-A396-08140B2CFF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5222281" cy="1320800"/>
          </a:xfrm>
        </p:spPr>
        <p:txBody>
          <a:bodyPr>
            <a:normAutofit/>
          </a:bodyPr>
          <a:lstStyle/>
          <a:p>
            <a:r>
              <a:rPr lang="hu-HU"/>
              <a:t>...ami elkápráztatott mindenkit!</a:t>
            </a:r>
          </a:p>
        </p:txBody>
      </p:sp>
      <p:sp>
        <p:nvSpPr>
          <p:cNvPr id="17" name="Isosceles Triangle 8">
            <a:extLst>
              <a:ext uri="{FF2B5EF4-FFF2-40B4-BE49-F238E27FC236}">
                <a16:creationId xmlns:a16="http://schemas.microsoft.com/office/drawing/2014/main" id="{82FCA8AA-470A-46EF-AC08-74C610468FA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" name="Tartalom helye 9" descr="A képen kültéri, emberek, hegy, személy látható&#10;&#10;Automatikusan generált leírás">
            <a:extLst>
              <a:ext uri="{FF2B5EF4-FFF2-40B4-BE49-F238E27FC236}">
                <a16:creationId xmlns:a16="http://schemas.microsoft.com/office/drawing/2014/main" id="{E0C51FA6-7CF3-D44F-97BD-EB4DA7215CEC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9352" r="-6" b="-6"/>
          <a:stretch>
            <a:fillRect/>
          </a:stretch>
        </p:blipFill>
        <p:spPr>
          <a:xfrm>
            <a:off x="188292" y="2146134"/>
            <a:ext cx="4693413" cy="3883191"/>
          </a:xfrm>
          <a:prstGeom prst="rect">
            <a:avLst/>
          </a:prstGeom>
        </p:spPr>
      </p:pic>
      <p:pic>
        <p:nvPicPr>
          <p:cNvPr id="5" name="Tartalom helye 4" descr="A képen kültéri, ég, út, hó látható&#10;&#10;Automatikusan generált leírás">
            <a:extLst>
              <a:ext uri="{FF2B5EF4-FFF2-40B4-BE49-F238E27FC236}">
                <a16:creationId xmlns:a16="http://schemas.microsoft.com/office/drawing/2014/main" id="{26F48750-8701-314F-9E90-2CE494BAEDC5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9346" b="-6"/>
          <a:stretch>
            <a:fillRect/>
          </a:stretch>
        </p:blipFill>
        <p:spPr>
          <a:xfrm>
            <a:off x="5800343" y="393866"/>
            <a:ext cx="3144597" cy="2601746"/>
          </a:xfrm>
          <a:prstGeom prst="rect">
            <a:avLst/>
          </a:prstGeom>
        </p:spPr>
      </p:pic>
      <p:pic>
        <p:nvPicPr>
          <p:cNvPr id="19" name="Tartalom helye 18" descr="A képen személy, kültéri, ruházat, tél látható&#10;&#10;Automatikusan generált leírás">
            <a:extLst>
              <a:ext uri="{FF2B5EF4-FFF2-40B4-BE49-F238E27FC236}">
                <a16:creationId xmlns:a16="http://schemas.microsoft.com/office/drawing/2014/main" id="{0D1BFA30-6094-8A43-8AA4-616A69A8E2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flipV="1">
            <a:off x="4977593" y="3429000"/>
            <a:ext cx="3754965" cy="2816224"/>
          </a:xfrm>
        </p:spPr>
      </p:pic>
    </p:spTree>
    <p:extLst>
      <p:ext uri="{BB962C8B-B14F-4D97-AF65-F5344CB8AC3E}">
        <p14:creationId xmlns:p14="http://schemas.microsoft.com/office/powerpoint/2010/main" val="46674108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7" name="Rectangle 13">
            <a:extLst>
              <a:ext uri="{FF2B5EF4-FFF2-40B4-BE49-F238E27FC236}">
                <a16:creationId xmlns:a16="http://schemas.microsoft.com/office/drawing/2014/main" id="{4BE9D4C4-9FA3-4885-A769-301639CC7A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Trebuchet MS" panose="020B0603020202020204"/>
              <a:ea typeface="+mn-ea"/>
              <a:cs typeface="+mn-cs"/>
            </a:endParaRPr>
          </a:p>
        </p:txBody>
      </p:sp>
      <p:pic>
        <p:nvPicPr>
          <p:cNvPr id="5" name="Tartalom helye 4" descr="A képen személy, kültéri, ruházat, tél látható&#10;&#10;Automatikusan generált leírás">
            <a:extLst>
              <a:ext uri="{FF2B5EF4-FFF2-40B4-BE49-F238E27FC236}">
                <a16:creationId xmlns:a16="http://schemas.microsoft.com/office/drawing/2014/main" id="{F4518D3F-1BD5-214D-9D0E-3E3E815F25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907" r="17924" b="2"/>
          <a:stretch>
            <a:fillRect/>
          </a:stretch>
        </p:blipFill>
        <p:spPr>
          <a:xfrm>
            <a:off x="4296867" y="5"/>
            <a:ext cx="4831627" cy="4520011"/>
          </a:xfrm>
          <a:custGeom>
            <a:avLst/>
            <a:gdLst/>
            <a:ahLst/>
            <a:cxnLst/>
            <a:rect l="l" t="t" r="r" b="b"/>
            <a:pathLst>
              <a:path w="4831627" h="4520011">
                <a:moveTo>
                  <a:pt x="0" y="0"/>
                </a:moveTo>
                <a:lnTo>
                  <a:pt x="4831627" y="0"/>
                </a:lnTo>
                <a:lnTo>
                  <a:pt x="1416677" y="4520011"/>
                </a:lnTo>
                <a:close/>
              </a:path>
            </a:pathLst>
          </a:custGeom>
        </p:spPr>
      </p:pic>
      <p:pic>
        <p:nvPicPr>
          <p:cNvPr id="7" name="Tartalom helye 6" descr="A képen személy, hó, kültéri, ruházat látható&#10;&#10;Automatikusan generált leírás">
            <a:extLst>
              <a:ext uri="{FF2B5EF4-FFF2-40B4-BE49-F238E27FC236}">
                <a16:creationId xmlns:a16="http://schemas.microsoft.com/office/drawing/2014/main" id="{78435982-2D9D-FA46-8E57-92D530393F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6331" r="4656"/>
          <a:stretch>
            <a:fillRect/>
          </a:stretch>
        </p:blipFill>
        <p:spPr>
          <a:xfrm>
            <a:off x="4041994" y="-4"/>
            <a:ext cx="8139373" cy="6858000"/>
          </a:xfrm>
          <a:custGeom>
            <a:avLst/>
            <a:gdLst/>
            <a:ahLst/>
            <a:cxnLst/>
            <a:rect l="l" t="t" r="r" b="b"/>
            <a:pathLst>
              <a:path w="8139373" h="6858000">
                <a:moveTo>
                  <a:pt x="5181344" y="0"/>
                </a:moveTo>
                <a:lnTo>
                  <a:pt x="8139373" y="0"/>
                </a:lnTo>
                <a:lnTo>
                  <a:pt x="8139373" y="6858000"/>
                </a:lnTo>
                <a:lnTo>
                  <a:pt x="0" y="6858000"/>
                </a:lnTo>
                <a:close/>
              </a:path>
            </a:pathLst>
          </a:cu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797E37C8-6424-864D-BBE4-F8610EAADD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1176489"/>
            <a:ext cx="3749061" cy="1508469"/>
          </a:xfrm>
        </p:spPr>
        <p:txBody>
          <a:bodyPr anchor="ctr">
            <a:normAutofit/>
          </a:bodyPr>
          <a:lstStyle/>
          <a:p>
            <a:pPr>
              <a:lnSpc>
                <a:spcPct val="90000"/>
              </a:lnSpc>
            </a:pPr>
            <a:r>
              <a:rPr lang="hu-HU" sz="2500"/>
              <a:t>A Gyilkos-tónál hóviharba keveredtünk, így az egész délutánt ott töltöttük!</a:t>
            </a:r>
          </a:p>
        </p:txBody>
      </p:sp>
      <p:sp>
        <p:nvSpPr>
          <p:cNvPr id="16" name="Isosceles Triangle 15">
            <a:extLst>
              <a:ext uri="{FF2B5EF4-FFF2-40B4-BE49-F238E27FC236}">
                <a16:creationId xmlns:a16="http://schemas.microsoft.com/office/drawing/2014/main" id="{7EB6695E-BED5-4DA3-8C9B-AD301AEF477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flipV="1">
            <a:off x="0" y="4350"/>
            <a:ext cx="448733" cy="2844800"/>
          </a:xfrm>
          <a:prstGeom prst="triangle">
            <a:avLst>
              <a:gd name="adj" fmla="val 0"/>
            </a:avLst>
          </a:prstGeom>
          <a:solidFill>
            <a:schemeClr val="accent1">
              <a:alpha val="85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" name="Tartalom helye 9" descr="A képen ruházat, személy, fedett pályás, ember látható&#10;&#10;Automatikusan generált leírás">
            <a:extLst>
              <a:ext uri="{FF2B5EF4-FFF2-40B4-BE49-F238E27FC236}">
                <a16:creationId xmlns:a16="http://schemas.microsoft.com/office/drawing/2014/main" id="{DF8191CB-B9CA-014C-A433-18509D75E2B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77334" y="2790240"/>
            <a:ext cx="4180416" cy="3135312"/>
          </a:xfrm>
        </p:spPr>
      </p:pic>
    </p:spTree>
    <p:extLst>
      <p:ext uri="{BB962C8B-B14F-4D97-AF65-F5344CB8AC3E}">
        <p14:creationId xmlns:p14="http://schemas.microsoft.com/office/powerpoint/2010/main" val="23253018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5F97F0E-FBFE-9D4B-BEFF-60DE2AB03A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A később végre eloszlottak a felhők...</a:t>
            </a:r>
          </a:p>
        </p:txBody>
      </p:sp>
      <p:pic>
        <p:nvPicPr>
          <p:cNvPr id="5" name="Tartalom helye 4" descr="A képen kültéri, fa, természet, ég látható&#10;&#10;Automatikusan generált leírás">
            <a:extLst>
              <a:ext uri="{FF2B5EF4-FFF2-40B4-BE49-F238E27FC236}">
                <a16:creationId xmlns:a16="http://schemas.microsoft.com/office/drawing/2014/main" id="{8346E3FD-1BBE-6647-B06C-602A7B9CFEC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388394" y="1446808"/>
            <a:ext cx="6126956" cy="4595217"/>
          </a:xfrm>
        </p:spPr>
      </p:pic>
    </p:spTree>
    <p:extLst>
      <p:ext uri="{BB962C8B-B14F-4D97-AF65-F5344CB8AC3E}">
        <p14:creationId xmlns:p14="http://schemas.microsoft.com/office/powerpoint/2010/main" val="28136036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D137E66-3EFC-3F47-9946-A17B2147C9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Így elindultunk a szállásra: Ivóra, ahol jól esett a vacsora</a:t>
            </a:r>
          </a:p>
        </p:txBody>
      </p:sp>
      <p:pic>
        <p:nvPicPr>
          <p:cNvPr id="5" name="Tartalom helye 4" descr="A képen ruházat, személy, fedett pályás, asztal látható&#10;&#10;Automatikusan generált leírás">
            <a:extLst>
              <a:ext uri="{FF2B5EF4-FFF2-40B4-BE49-F238E27FC236}">
                <a16:creationId xmlns:a16="http://schemas.microsoft.com/office/drawing/2014/main" id="{778854BB-892E-9948-B80F-FA722117CC1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047921" y="1930400"/>
            <a:ext cx="5855494" cy="4391621"/>
          </a:xfrm>
        </p:spPr>
      </p:pic>
    </p:spTree>
    <p:extLst>
      <p:ext uri="{BB962C8B-B14F-4D97-AF65-F5344CB8AC3E}">
        <p14:creationId xmlns:p14="http://schemas.microsoft.com/office/powerpoint/2010/main" val="290484290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11E6D69-086D-EF40-A2C0-CF7FEA5B1F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hu-HU" dirty="0"/>
              <a:t>Másnap reggel a székelyek </a:t>
            </a:r>
            <a:r>
              <a:rPr lang="hu-HU" dirty="0" err="1"/>
              <a:t>emlékművét</a:t>
            </a:r>
            <a:r>
              <a:rPr lang="hu-HU" dirty="0"/>
              <a:t> koszorúztuk meg</a:t>
            </a:r>
          </a:p>
        </p:txBody>
      </p:sp>
      <p:pic>
        <p:nvPicPr>
          <p:cNvPr id="5" name="Tartalom helye 4" descr="A képen ég, kültéri, ruházat, személy látható&#10;&#10;Automatikusan generált leírás">
            <a:extLst>
              <a:ext uri="{FF2B5EF4-FFF2-40B4-BE49-F238E27FC236}">
                <a16:creationId xmlns:a16="http://schemas.microsoft.com/office/drawing/2014/main" id="{F1C76B77-6791-BE41-964C-17F6106F69B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77" y="2159331"/>
            <a:ext cx="5176482" cy="3882362"/>
          </a:xfrm>
          <a:prstGeom prst="rect">
            <a:avLst/>
          </a:prstGeom>
        </p:spPr>
      </p:pic>
      <p:pic>
        <p:nvPicPr>
          <p:cNvPr id="7" name="Tartalom helye 6" descr="A képen kültéri, fű, temető, sírkamra látható&#10;&#10;Automatikusan generált leírás">
            <a:extLst>
              <a:ext uri="{FF2B5EF4-FFF2-40B4-BE49-F238E27FC236}">
                <a16:creationId xmlns:a16="http://schemas.microsoft.com/office/drawing/2014/main" id="{24E4524A-B5D3-EA41-8FC2-695FF5D9A00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5938838" y="2645768"/>
            <a:ext cx="3881437" cy="2911077"/>
          </a:xfrm>
        </p:spPr>
      </p:pic>
    </p:spTree>
    <p:extLst>
      <p:ext uri="{BB962C8B-B14F-4D97-AF65-F5344CB8AC3E}">
        <p14:creationId xmlns:p14="http://schemas.microsoft.com/office/powerpoint/2010/main" val="3270726327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100250E-9D6A-C447-815A-441AC7D73B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hu-HU" dirty="0"/>
              <a:t>A Csíksomlyói Szűzanya kegytemplománál sokan </a:t>
            </a:r>
            <a:r>
              <a:rPr lang="hu-HU" dirty="0" err="1"/>
              <a:t>meghatódtak</a:t>
            </a:r>
            <a:endParaRPr lang="hu-HU" dirty="0"/>
          </a:p>
        </p:txBody>
      </p:sp>
      <p:pic>
        <p:nvPicPr>
          <p:cNvPr id="5" name="Tartalom helye 4" descr="A képen épület, kültéri, emberek, ruházat látható&#10;&#10;Automatikusan generált leírás">
            <a:extLst>
              <a:ext uri="{FF2B5EF4-FFF2-40B4-BE49-F238E27FC236}">
                <a16:creationId xmlns:a16="http://schemas.microsoft.com/office/drawing/2014/main" id="{AC74310B-0678-5B42-8852-CD84D85ACF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77" y="2159331"/>
            <a:ext cx="5176482" cy="3882362"/>
          </a:xfrm>
          <a:prstGeom prst="rect">
            <a:avLst/>
          </a:prstGeom>
        </p:spPr>
      </p:pic>
      <p:pic>
        <p:nvPicPr>
          <p:cNvPr id="7" name="Tartalom helye 6" descr="A képen ruházat, személy, szobor, Emberi arc látható&#10;&#10;Automatikusan generált leírás">
            <a:extLst>
              <a:ext uri="{FF2B5EF4-FFF2-40B4-BE49-F238E27FC236}">
                <a16:creationId xmlns:a16="http://schemas.microsoft.com/office/drawing/2014/main" id="{A6A99B7D-BD82-CC49-B2C5-C5145D02757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5938838" y="2645768"/>
            <a:ext cx="3881437" cy="2911077"/>
          </a:xfrm>
        </p:spPr>
      </p:pic>
    </p:spTree>
    <p:extLst>
      <p:ext uri="{BB962C8B-B14F-4D97-AF65-F5344CB8AC3E}">
        <p14:creationId xmlns:p14="http://schemas.microsoft.com/office/powerpoint/2010/main" val="357606602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694E7F65-7399-544E-9108-34B3A7CD18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hu-HU" dirty="0"/>
              <a:t>A </a:t>
            </a:r>
            <a:r>
              <a:rPr lang="hu-HU" dirty="0" err="1"/>
              <a:t>szejkefürdői</a:t>
            </a:r>
            <a:r>
              <a:rPr lang="hu-HU" dirty="0"/>
              <a:t> borvízforrás különleges volt, páran meg is kóstolták</a:t>
            </a:r>
          </a:p>
        </p:txBody>
      </p:sp>
      <p:pic>
        <p:nvPicPr>
          <p:cNvPr id="5" name="Tartalom helye 4" descr="A képen személy, kültéri, ruházat, túrázás látható&#10;&#10;Automatikusan generált leírás">
            <a:extLst>
              <a:ext uri="{FF2B5EF4-FFF2-40B4-BE49-F238E27FC236}">
                <a16:creationId xmlns:a16="http://schemas.microsoft.com/office/drawing/2014/main" id="{31A95F6A-BB9B-5343-AA1E-E2A53EFB027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5400000">
            <a:off x="985543" y="2476600"/>
            <a:ext cx="4369595" cy="3277196"/>
          </a:xfrm>
          <a:prstGeom prst="rect">
            <a:avLst/>
          </a:prstGeom>
        </p:spPr>
      </p:pic>
      <p:pic>
        <p:nvPicPr>
          <p:cNvPr id="7" name="Tartalom helye 6" descr="A képen ruházat, személy, lábbelik, Nadrág látható&#10;&#10;Automatikusan generált leírás">
            <a:extLst>
              <a:ext uri="{FF2B5EF4-FFF2-40B4-BE49-F238E27FC236}">
                <a16:creationId xmlns:a16="http://schemas.microsoft.com/office/drawing/2014/main" id="{58C975E2-A94F-D24F-BC4D-062E9BCFE9A5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rot="5400000">
            <a:off x="5450607" y="2476600"/>
            <a:ext cx="4369594" cy="3277195"/>
          </a:xfrm>
        </p:spPr>
      </p:pic>
    </p:spTree>
    <p:extLst>
      <p:ext uri="{BB962C8B-B14F-4D97-AF65-F5344CB8AC3E}">
        <p14:creationId xmlns:p14="http://schemas.microsoft.com/office/powerpoint/2010/main" val="83226689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9A0A8D4-6799-7346-93B2-3615D648BFC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Orbán Balázs sírjához sok csodás székelykapun át vezetett utunk</a:t>
            </a:r>
          </a:p>
        </p:txBody>
      </p:sp>
      <p:pic>
        <p:nvPicPr>
          <p:cNvPr id="10" name="Tartalom helye 9" descr="A képen tél, ruházat, kültéri látható&#10;&#10;Automatikusan generált leírás">
            <a:extLst>
              <a:ext uri="{FF2B5EF4-FFF2-40B4-BE49-F238E27FC236}">
                <a16:creationId xmlns:a16="http://schemas.microsoft.com/office/drawing/2014/main" id="{AC08F9F3-8AB9-3B44-97FC-91991F4C235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5862638" y="2645768"/>
            <a:ext cx="3881437" cy="2911077"/>
          </a:xfrm>
        </p:spPr>
      </p:pic>
      <p:pic>
        <p:nvPicPr>
          <p:cNvPr id="7" name="Tartalom helye 6" descr="A képen ég, kültéri, emberek, személy látható&#10;&#10;Automatikusan generált leírás">
            <a:extLst>
              <a:ext uri="{FF2B5EF4-FFF2-40B4-BE49-F238E27FC236}">
                <a16:creationId xmlns:a16="http://schemas.microsoft.com/office/drawing/2014/main" id="{AEF2CF2F-ACE1-854E-800B-5FD16F5EA9D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53" r="3" b="3"/>
          <a:stretch>
            <a:fillRect/>
          </a:stretch>
        </p:blipFill>
        <p:spPr>
          <a:xfrm>
            <a:off x="677334" y="2159331"/>
            <a:ext cx="5423429" cy="3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37631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90A61547-2555-4DE2-A37F-A53E5491744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5C2447E0-8F0D-479C-94E4-82BC8EB68C0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1F943397-DCDD-44CB-BBA9-9510B7698D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E2630ADC-31DB-4C48-AC4A-DAAE5A7B8E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2CA5C44E-F54E-47E0-8989-4D8686B33C8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FF54E15E-830B-4375-A239-4C51954DEAE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CB37E322-FF7E-4872-BD6B-50A48CBEA5C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710D0C1E-D2F8-45B2-AE14-1AC8E976F7A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3216331B-17D0-4167-ABD2-B2198058C2D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A53A7A96-3806-4BB3-91DE-6EED48AC78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F8C2B86C-EE71-466E-8991-503F9C9C1B2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69E557D8-D19B-A94B-A750-32A17D349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473225"/>
            <a:ext cx="8288035" cy="1095059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400"/>
              <a:t>Az első állomásunk: Király-hágó</a:t>
            </a:r>
          </a:p>
        </p:txBody>
      </p:sp>
      <p:pic>
        <p:nvPicPr>
          <p:cNvPr id="7" name="Tartalom helye 6" descr="A képen ruházat, személy, kültéri, mosoly látható&#10;&#10;Automatikusan generált leírás">
            <a:extLst>
              <a:ext uri="{FF2B5EF4-FFF2-40B4-BE49-F238E27FC236}">
                <a16:creationId xmlns:a16="http://schemas.microsoft.com/office/drawing/2014/main" id="{EFA188C4-C50A-CE4C-8293-541AF8481A3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85965" y="1081945"/>
            <a:ext cx="4029717" cy="3022287"/>
          </a:xfrm>
          <a:prstGeom prst="rect">
            <a:avLst/>
          </a:prstGeom>
        </p:spPr>
      </p:pic>
      <p:pic>
        <p:nvPicPr>
          <p:cNvPr id="5" name="Tartalom helye 4" descr="A képen ég, kültéri, ruházat, fa látható&#10;&#10;Automatikusan generált leírás">
            <a:extLst>
              <a:ext uri="{FF2B5EF4-FFF2-40B4-BE49-F238E27FC236}">
                <a16:creationId xmlns:a16="http://schemas.microsoft.com/office/drawing/2014/main" id="{8D131346-8368-544E-B01D-60C0FF9DBD9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948" r="3" b="3608"/>
          <a:stretch>
            <a:fillRect/>
          </a:stretch>
        </p:blipFill>
        <p:spPr>
          <a:xfrm>
            <a:off x="5244284" y="1150749"/>
            <a:ext cx="4029717" cy="2884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161335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6" name="Group 15">
            <a:extLst>
              <a:ext uri="{FF2B5EF4-FFF2-40B4-BE49-F238E27FC236}">
                <a16:creationId xmlns:a16="http://schemas.microsoft.com/office/drawing/2014/main" id="{5EA39187-0197-4C1D-BE4A-06B353C7B21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9E0FD730-D6BC-440A-89CF-7AA0C22C2F2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31382DE6-64CB-4577-89E8-47941290A9D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Rectangle 23">
              <a:extLst>
                <a:ext uri="{FF2B5EF4-FFF2-40B4-BE49-F238E27FC236}">
                  <a16:creationId xmlns:a16="http://schemas.microsoft.com/office/drawing/2014/main" id="{3ABD17EF-A676-4770-A8C8-E83BA023000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5">
              <a:extLst>
                <a:ext uri="{FF2B5EF4-FFF2-40B4-BE49-F238E27FC236}">
                  <a16:creationId xmlns:a16="http://schemas.microsoft.com/office/drawing/2014/main" id="{380D4582-A9DE-4A6E-8537-EFC4F860C3B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D66B8CF3-0959-4E8D-8F3A-AF62F21D999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Rectangle 27">
              <a:extLst>
                <a:ext uri="{FF2B5EF4-FFF2-40B4-BE49-F238E27FC236}">
                  <a16:creationId xmlns:a16="http://schemas.microsoft.com/office/drawing/2014/main" id="{97D4D559-2783-4E84-BB73-7F51D023575C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8">
              <a:extLst>
                <a:ext uri="{FF2B5EF4-FFF2-40B4-BE49-F238E27FC236}">
                  <a16:creationId xmlns:a16="http://schemas.microsoft.com/office/drawing/2014/main" id="{8834FE36-E841-40B5-9465-1CFC99ED556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Rectangle 29">
              <a:extLst>
                <a:ext uri="{FF2B5EF4-FFF2-40B4-BE49-F238E27FC236}">
                  <a16:creationId xmlns:a16="http://schemas.microsoft.com/office/drawing/2014/main" id="{1A4197A1-AE79-4DC1-9E3A-845B40BA80B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Isosceles Triangle 24">
              <a:extLst>
                <a:ext uri="{FF2B5EF4-FFF2-40B4-BE49-F238E27FC236}">
                  <a16:creationId xmlns:a16="http://schemas.microsoft.com/office/drawing/2014/main" id="{326F6688-CBD0-42EE-9B90-25100FE893C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EF23F9BB-FC2E-48BA-8E63-A4436C28DA8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77496EA7-7F0E-644E-9BA5-FBC8A580684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85968" y="4473226"/>
            <a:ext cx="8288035" cy="1096650"/>
          </a:xfrm>
        </p:spPr>
        <p:txBody>
          <a:bodyPr vert="horz" lIns="91440" tIns="45720" rIns="91440" bIns="45720" rtlCol="0" anchor="b">
            <a:normAutofit/>
          </a:bodyPr>
          <a:lstStyle/>
          <a:p>
            <a:pPr>
              <a:lnSpc>
                <a:spcPct val="90000"/>
              </a:lnSpc>
            </a:pPr>
            <a:r>
              <a:rPr lang="en-US" sz="3400"/>
              <a:t>Verssel köszöntöttük a legnagyobb székelyt: Orbán Balázs síremlékét</a:t>
            </a:r>
          </a:p>
        </p:txBody>
      </p:sp>
      <p:pic>
        <p:nvPicPr>
          <p:cNvPr id="9" name="Tartalom helye 8" descr="A képen fa, kültéri, tél, hó látható&#10;&#10;Automatikusan generált leírás">
            <a:extLst>
              <a:ext uri="{FF2B5EF4-FFF2-40B4-BE49-F238E27FC236}">
                <a16:creationId xmlns:a16="http://schemas.microsoft.com/office/drawing/2014/main" id="{4770B56B-152C-2243-AFF7-27A9938EAB2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1727" r="30617" b="-3"/>
          <a:stretch>
            <a:fillRect/>
          </a:stretch>
        </p:blipFill>
        <p:spPr>
          <a:xfrm rot="5400000">
            <a:off x="1183314" y="412254"/>
            <a:ext cx="3635025" cy="4029716"/>
          </a:xfrm>
          <a:prstGeom prst="rect">
            <a:avLst/>
          </a:prstGeom>
        </p:spPr>
      </p:pic>
      <p:pic>
        <p:nvPicPr>
          <p:cNvPr id="11" name="Tartalom helye 10" descr="A képen ég, kültéri, tél, hó látható&#10;&#10;Automatikusan generált leírás">
            <a:extLst>
              <a:ext uri="{FF2B5EF4-FFF2-40B4-BE49-F238E27FC236}">
                <a16:creationId xmlns:a16="http://schemas.microsoft.com/office/drawing/2014/main" id="{7672B346-2327-0648-A759-347A181C29A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rcRect l="8180" r="8678" b="2"/>
          <a:stretch>
            <a:fillRect/>
          </a:stretch>
        </p:blipFill>
        <p:spPr>
          <a:xfrm>
            <a:off x="5244286" y="608009"/>
            <a:ext cx="4029716" cy="36350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59013001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DE90177C-5A89-3B49-9F1E-DDC114CF7D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pPr>
              <a:lnSpc>
                <a:spcPct val="90000"/>
              </a:lnSpc>
            </a:pPr>
            <a:r>
              <a:rPr lang="hu-HU" sz="2800"/>
              <a:t>A negyedik nap utolsó állomása Székelyudvarhely volt, ahol körbevettük a boldogság kövét!</a:t>
            </a:r>
          </a:p>
        </p:txBody>
      </p:sp>
      <p:pic>
        <p:nvPicPr>
          <p:cNvPr id="7" name="Tartalom helye 6" descr="A képen kültéri, ruházat, személy, fű látható&#10;&#10;Automatikusan generált leírás">
            <a:extLst>
              <a:ext uri="{FF2B5EF4-FFF2-40B4-BE49-F238E27FC236}">
                <a16:creationId xmlns:a16="http://schemas.microsoft.com/office/drawing/2014/main" id="{4417B978-8F10-8246-94CC-C1DF2BDE029F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07150" y="2692499"/>
            <a:ext cx="3754702" cy="2816026"/>
          </a:xfrm>
        </p:spPr>
      </p:pic>
      <p:pic>
        <p:nvPicPr>
          <p:cNvPr id="5" name="Tartalom helye 4" descr="A képen ruházat, kültéri, személy, lábbelik látható&#10;&#10;Automatikusan generált leírás">
            <a:extLst>
              <a:ext uri="{FF2B5EF4-FFF2-40B4-BE49-F238E27FC236}">
                <a16:creationId xmlns:a16="http://schemas.microsoft.com/office/drawing/2014/main" id="{6BC9A360-2ECF-0347-B1ED-BE4E1E98D9D0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1126" r="3" b="3431"/>
          <a:stretch>
            <a:fillRect/>
          </a:stretch>
        </p:blipFill>
        <p:spPr>
          <a:xfrm>
            <a:off x="677334" y="2159331"/>
            <a:ext cx="5423429" cy="3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2127584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9" name="Group 18">
            <a:extLst>
              <a:ext uri="{FF2B5EF4-FFF2-40B4-BE49-F238E27FC236}">
                <a16:creationId xmlns:a16="http://schemas.microsoft.com/office/drawing/2014/main" id="{EBE86EA4-C4F1-4465-B306-7A2BC2285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0" name="Straight Connector 19">
              <a:extLst>
                <a:ext uri="{FF2B5EF4-FFF2-40B4-BE49-F238E27FC236}">
                  <a16:creationId xmlns:a16="http://schemas.microsoft.com/office/drawing/2014/main" id="{A8279268-DB29-43BE-B57C-14977EACF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Connector 20">
              <a:extLst>
                <a:ext uri="{FF2B5EF4-FFF2-40B4-BE49-F238E27FC236}">
                  <a16:creationId xmlns:a16="http://schemas.microsoft.com/office/drawing/2014/main" id="{C8FA53C0-C1EF-4611-BAB3-65EEB16AA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2" name="Rectangle 23">
              <a:extLst>
                <a:ext uri="{FF2B5EF4-FFF2-40B4-BE49-F238E27FC236}">
                  <a16:creationId xmlns:a16="http://schemas.microsoft.com/office/drawing/2014/main" id="{81CDACFC-DD8A-4CC0-B7FC-6030FC353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Rectangle 25">
              <a:extLst>
                <a:ext uri="{FF2B5EF4-FFF2-40B4-BE49-F238E27FC236}">
                  <a16:creationId xmlns:a16="http://schemas.microsoft.com/office/drawing/2014/main" id="{0269F267-73D4-4CC3-BEC7-73335654D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Isosceles Triangle 23">
              <a:extLst>
                <a:ext uri="{FF2B5EF4-FFF2-40B4-BE49-F238E27FC236}">
                  <a16:creationId xmlns:a16="http://schemas.microsoft.com/office/drawing/2014/main" id="{DC48F13D-B2D7-4EB8-9CA7-59243637C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7">
              <a:extLst>
                <a:ext uri="{FF2B5EF4-FFF2-40B4-BE49-F238E27FC236}">
                  <a16:creationId xmlns:a16="http://schemas.microsoft.com/office/drawing/2014/main" id="{A82405B3-5A67-4DA2-8EDA-7AB65A8B4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Rectangle 28">
              <a:extLst>
                <a:ext uri="{FF2B5EF4-FFF2-40B4-BE49-F238E27FC236}">
                  <a16:creationId xmlns:a16="http://schemas.microsoft.com/office/drawing/2014/main" id="{7508BC7B-3BD2-4D96-A46E-82988222A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9">
              <a:extLst>
                <a:ext uri="{FF2B5EF4-FFF2-40B4-BE49-F238E27FC236}">
                  <a16:creationId xmlns:a16="http://schemas.microsoft.com/office/drawing/2014/main" id="{4298D07C-2287-4B93-9041-935144D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Isosceles Triangle 27">
              <a:extLst>
                <a:ext uri="{FF2B5EF4-FFF2-40B4-BE49-F238E27FC236}">
                  <a16:creationId xmlns:a16="http://schemas.microsoft.com/office/drawing/2014/main" id="{0F6BC886-C125-4903-8C2A-6FB687400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Isosceles Triangle 28">
              <a:extLst>
                <a:ext uri="{FF2B5EF4-FFF2-40B4-BE49-F238E27FC236}">
                  <a16:creationId xmlns:a16="http://schemas.microsoft.com/office/drawing/2014/main" id="{C9D0B38F-2E02-4E85-99EE-73595E7C8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1" name="Rectangle 30">
            <a:extLst>
              <a:ext uri="{FF2B5EF4-FFF2-40B4-BE49-F238E27FC236}">
                <a16:creationId xmlns:a16="http://schemas.microsoft.com/office/drawing/2014/main" id="{BD11ECC6-8551-4768-8DFD-CD41AF420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1"/>
            <a:ext cx="12192000" cy="2285999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33" name="Group 32">
            <a:extLst>
              <a:ext uri="{FF2B5EF4-FFF2-40B4-BE49-F238E27FC236}">
                <a16:creationId xmlns:a16="http://schemas.microsoft.com/office/drawing/2014/main" id="{93657592-CA60-4F45-B1A0-88AA77242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25267" y="-8467"/>
            <a:ext cx="4766733" cy="6866467"/>
            <a:chOff x="7425267" y="-8467"/>
            <a:chExt cx="4766733" cy="6866467"/>
          </a:xfrm>
        </p:grpSpPr>
        <p:cxnSp>
          <p:nvCxnSpPr>
            <p:cNvPr id="34" name="Straight Connector 33">
              <a:extLst>
                <a:ext uri="{FF2B5EF4-FFF2-40B4-BE49-F238E27FC236}">
                  <a16:creationId xmlns:a16="http://schemas.microsoft.com/office/drawing/2014/main" id="{6F47E2B4-7DA9-4312-A1F0-C48388B23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96547" y="4572001"/>
              <a:ext cx="393665" cy="2285999"/>
            </a:xfrm>
            <a:prstGeom prst="line">
              <a:avLst/>
            </a:prstGeom>
            <a:ln w="9525">
              <a:solidFill>
                <a:srgbClr val="BFBFBF">
                  <a:alpha val="7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>
              <a:extLst>
                <a:ext uri="{FF2B5EF4-FFF2-40B4-BE49-F238E27FC236}">
                  <a16:creationId xmlns:a16="http://schemas.microsoft.com/office/drawing/2014/main" id="{35B274F7-039F-4BFC-AA98-B51B1D6CB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4572001"/>
              <a:ext cx="3383073" cy="2285999"/>
            </a:xfrm>
            <a:prstGeom prst="line">
              <a:avLst/>
            </a:prstGeom>
            <a:ln w="9525">
              <a:solidFill>
                <a:srgbClr val="BFBFBF">
                  <a:alpha val="69804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6" name="Rectangle 23">
              <a:extLst>
                <a:ext uri="{FF2B5EF4-FFF2-40B4-BE49-F238E27FC236}">
                  <a16:creationId xmlns:a16="http://schemas.microsoft.com/office/drawing/2014/main" id="{11A31103-C703-46C9-9D26-497A1ACD5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7" name="Rectangle 25">
              <a:extLst>
                <a:ext uri="{FF2B5EF4-FFF2-40B4-BE49-F238E27FC236}">
                  <a16:creationId xmlns:a16="http://schemas.microsoft.com/office/drawing/2014/main" id="{382F955F-FC22-44B8-BDCF-B77580323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8" name="Isosceles Triangle 37">
              <a:extLst>
                <a:ext uri="{FF2B5EF4-FFF2-40B4-BE49-F238E27FC236}">
                  <a16:creationId xmlns:a16="http://schemas.microsoft.com/office/drawing/2014/main" id="{1F567692-F087-479A-8931-BD2869C3E4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Rectangle 27">
              <a:extLst>
                <a:ext uri="{FF2B5EF4-FFF2-40B4-BE49-F238E27FC236}">
                  <a16:creationId xmlns:a16="http://schemas.microsoft.com/office/drawing/2014/main" id="{49B3E4CD-0738-4B9D-A14F-1E8694DDF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Rectangle 28">
              <a:extLst>
                <a:ext uri="{FF2B5EF4-FFF2-40B4-BE49-F238E27FC236}">
                  <a16:creationId xmlns:a16="http://schemas.microsoft.com/office/drawing/2014/main" id="{4753B851-AD90-4CCD-85D0-65AA6567D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29">
              <a:extLst>
                <a:ext uri="{FF2B5EF4-FFF2-40B4-BE49-F238E27FC236}">
                  <a16:creationId xmlns:a16="http://schemas.microsoft.com/office/drawing/2014/main" id="{EBF14868-A190-4E21-9522-8977C474C9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Isosceles Triangle 41">
              <a:extLst>
                <a:ext uri="{FF2B5EF4-FFF2-40B4-BE49-F238E27FC236}">
                  <a16:creationId xmlns:a16="http://schemas.microsoft.com/office/drawing/2014/main" id="{BCBB4922-76EE-442B-A649-09873DCE79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9542563D-78D4-9448-81AF-4E527B0950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110" y="4758611"/>
            <a:ext cx="8508893" cy="1024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200"/>
              <a:t>Bejártuk ezt a gyönyörű várost is</a:t>
            </a:r>
          </a:p>
        </p:txBody>
      </p:sp>
      <p:sp>
        <p:nvSpPr>
          <p:cNvPr id="44" name="Rectangle 43">
            <a:extLst>
              <a:ext uri="{FF2B5EF4-FFF2-40B4-BE49-F238E27FC236}">
                <a16:creationId xmlns:a16="http://schemas.microsoft.com/office/drawing/2014/main" id="{8E2EB503-A017-4457-A105-53638C97D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457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Tartalom helye 6" descr="A képen kültéri, ég, ablak, felhő látható&#10;&#10;Automatikusan generált leírás">
            <a:extLst>
              <a:ext uri="{FF2B5EF4-FFF2-40B4-BE49-F238E27FC236}">
                <a16:creationId xmlns:a16="http://schemas.microsoft.com/office/drawing/2014/main" id="{DC2A829E-3C18-464D-930B-50C2C8F6037E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9837" r="1" b="1"/>
          <a:stretch>
            <a:fillRect/>
          </a:stretch>
        </p:blipFill>
        <p:spPr>
          <a:xfrm rot="5400000">
            <a:off x="748151" y="1282756"/>
            <a:ext cx="3217333" cy="2175630"/>
          </a:xfrm>
          <a:prstGeom prst="rect">
            <a:avLst/>
          </a:prstGeom>
        </p:spPr>
      </p:pic>
      <p:pic>
        <p:nvPicPr>
          <p:cNvPr id="10" name="Tartalom helye 9" descr="A képen kültéri, ég, város, épület látható&#10;&#10;Automatikusan generált leírás">
            <a:extLst>
              <a:ext uri="{FF2B5EF4-FFF2-40B4-BE49-F238E27FC236}">
                <a16:creationId xmlns:a16="http://schemas.microsoft.com/office/drawing/2014/main" id="{2DECC71C-97E6-E14D-A4F9-C191870C6FF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4376480" y="1085557"/>
            <a:ext cx="3426704" cy="2570028"/>
          </a:xfrm>
          <a:prstGeom prst="rect">
            <a:avLst/>
          </a:prstGeom>
        </p:spPr>
      </p:pic>
      <p:pic>
        <p:nvPicPr>
          <p:cNvPr id="5" name="Tartalom helye 4" descr="A képen kültéri, ég, ruházat, személy látható&#10;&#10;Automatikusan generált leírás">
            <a:extLst>
              <a:ext uri="{FF2B5EF4-FFF2-40B4-BE49-F238E27FC236}">
                <a16:creationId xmlns:a16="http://schemas.microsoft.com/office/drawing/2014/main" id="{20BA8EEE-7B3F-0347-A4D0-D1FC1CBB7113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4641" r="24642" b="-2"/>
          <a:stretch>
            <a:fillRect/>
          </a:stretch>
        </p:blipFill>
        <p:spPr>
          <a:xfrm>
            <a:off x="8742623" y="761905"/>
            <a:ext cx="2175603" cy="32173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103875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0FB6C28-13CE-9E43-8345-DB1E2746D2E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>
            <a:normAutofit/>
          </a:bodyPr>
          <a:lstStyle/>
          <a:p>
            <a:r>
              <a:rPr lang="hu-HU" dirty="0"/>
              <a:t>A szállásra érve hócsata vette kezdetét!</a:t>
            </a:r>
          </a:p>
        </p:txBody>
      </p:sp>
      <p:sp>
        <p:nvSpPr>
          <p:cNvPr id="14" name="Isosceles Triangle 8">
            <a:extLst>
              <a:ext uri="{FF2B5EF4-FFF2-40B4-BE49-F238E27FC236}">
                <a16:creationId xmlns:a16="http://schemas.microsoft.com/office/drawing/2014/main" id="{98EE4960-6ED7-49B4-BEEE-A96A0C83D9B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5" name="Tartalom helye 4" descr="A képen kültéri, személy, ruházat, lábbelik látható&#10;&#10;Automatikusan generált leírás">
            <a:extLst>
              <a:ext uri="{FF2B5EF4-FFF2-40B4-BE49-F238E27FC236}">
                <a16:creationId xmlns:a16="http://schemas.microsoft.com/office/drawing/2014/main" id="{DF594CC2-2C85-E24F-BB41-61E8AD7C4C45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4641" r="24642" b="-2"/>
          <a:stretch>
            <a:fillRect/>
          </a:stretch>
        </p:blipFill>
        <p:spPr>
          <a:xfrm>
            <a:off x="649075" y="2158073"/>
            <a:ext cx="2625335" cy="3882362"/>
          </a:xfrm>
          <a:prstGeom prst="rect">
            <a:avLst/>
          </a:prstGeom>
        </p:spPr>
      </p:pic>
      <p:pic>
        <p:nvPicPr>
          <p:cNvPr id="7" name="Tartalom helye 6" descr="A képen kültéri, lábbelik, ruházat, személy látható&#10;&#10;Automatikusan generált leírás">
            <a:extLst>
              <a:ext uri="{FF2B5EF4-FFF2-40B4-BE49-F238E27FC236}">
                <a16:creationId xmlns:a16="http://schemas.microsoft.com/office/drawing/2014/main" id="{7B8C18BA-35E3-6242-A995-5CD4043F9B6E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8781" r="20502" b="-2"/>
          <a:stretch>
            <a:fillRect/>
          </a:stretch>
        </p:blipFill>
        <p:spPr>
          <a:xfrm>
            <a:off x="3470357" y="2159331"/>
            <a:ext cx="2625335" cy="3882362"/>
          </a:xfrm>
          <a:prstGeom prst="rect">
            <a:avLst/>
          </a:prstGeom>
        </p:spPr>
      </p:pic>
      <p:pic>
        <p:nvPicPr>
          <p:cNvPr id="10" name="Tartalom helye 9" descr="A képen személy, kültéri, hó, ruházat látható&#10;&#10;Automatikusan generált leírás">
            <a:extLst>
              <a:ext uri="{FF2B5EF4-FFF2-40B4-BE49-F238E27FC236}">
                <a16:creationId xmlns:a16="http://schemas.microsoft.com/office/drawing/2014/main" id="{1852F2C4-F52F-794C-A5B2-326DED30943D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 rot="5400000">
            <a:off x="5859463" y="2645768"/>
            <a:ext cx="3881437" cy="2911077"/>
          </a:xfrm>
        </p:spPr>
      </p:pic>
    </p:spTree>
    <p:extLst>
      <p:ext uri="{BB962C8B-B14F-4D97-AF65-F5344CB8AC3E}">
        <p14:creationId xmlns:p14="http://schemas.microsoft.com/office/powerpoint/2010/main" val="332795864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E05727-A8C0-5E42-97A0-973DB464FE2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hu-HU"/>
              <a:t>Elérkezett a hazaút</a:t>
            </a:r>
            <a:endParaRPr lang="hu-HU" dirty="0"/>
          </a:p>
        </p:txBody>
      </p:sp>
      <p:pic>
        <p:nvPicPr>
          <p:cNvPr id="7" name="Tartalom helye 6" descr="A képen jármű, Szárazföldi jármű, személy, kültéri látható&#10;&#10;Automatikusan generált leírás">
            <a:extLst>
              <a:ext uri="{FF2B5EF4-FFF2-40B4-BE49-F238E27FC236}">
                <a16:creationId xmlns:a16="http://schemas.microsoft.com/office/drawing/2014/main" id="{AC60267E-52A5-D440-8462-C44E6DA0B7B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700088" y="2160588"/>
            <a:ext cx="5175249" cy="3881437"/>
          </a:xfrm>
        </p:spPr>
      </p:pic>
      <p:pic>
        <p:nvPicPr>
          <p:cNvPr id="5" name="Tartalom helye 4" descr="A képen kültéri, ég, ruházat, felhő látható&#10;&#10;Automatikusan generált leírás">
            <a:extLst>
              <a:ext uri="{FF2B5EF4-FFF2-40B4-BE49-F238E27FC236}">
                <a16:creationId xmlns:a16="http://schemas.microsoft.com/office/drawing/2014/main" id="{84E67EF7-FC72-E84D-BDE3-7C9D349C02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7431" b="-1"/>
          <a:stretch>
            <a:fillRect/>
          </a:stretch>
        </p:blipFill>
        <p:spPr>
          <a:xfrm rot="5400000">
            <a:off x="5759538" y="2527413"/>
            <a:ext cx="3882362" cy="3145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02159786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0A382ED-D87E-2945-BA97-F56F36CDE93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hu-HU" dirty="0"/>
              <a:t>Utolsó </a:t>
            </a:r>
            <a:r>
              <a:rPr lang="hu-HU" dirty="0" err="1"/>
              <a:t>megállónk</a:t>
            </a:r>
            <a:r>
              <a:rPr lang="hu-HU" dirty="0"/>
              <a:t> az aradi vértanúk emlékhelye volt</a:t>
            </a:r>
          </a:p>
        </p:txBody>
      </p:sp>
      <p:pic>
        <p:nvPicPr>
          <p:cNvPr id="7" name="Tartalom helye 6" descr="A képen felhő, kültéri, ég, kő látható&#10;&#10;Automatikusan generált leírás">
            <a:extLst>
              <a:ext uri="{FF2B5EF4-FFF2-40B4-BE49-F238E27FC236}">
                <a16:creationId xmlns:a16="http://schemas.microsoft.com/office/drawing/2014/main" id="{AC43ADF0-92A9-AB40-A75A-44CB773861A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5862638" y="2645768"/>
            <a:ext cx="3881437" cy="2911077"/>
          </a:xfrm>
        </p:spPr>
      </p:pic>
      <p:pic>
        <p:nvPicPr>
          <p:cNvPr id="5" name="Tartalom helye 4" descr="A képen ég, kültéri, felhő, emberek látható&#10;&#10;Automatikusan generált leírás">
            <a:extLst>
              <a:ext uri="{FF2B5EF4-FFF2-40B4-BE49-F238E27FC236}">
                <a16:creationId xmlns:a16="http://schemas.microsoft.com/office/drawing/2014/main" id="{CB0CCE3F-2E60-AC4A-80CC-C91E395B0AB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4553" r="3" b="3"/>
          <a:stretch>
            <a:fillRect/>
          </a:stretch>
        </p:blipFill>
        <p:spPr>
          <a:xfrm>
            <a:off x="677334" y="2159331"/>
            <a:ext cx="5423429" cy="3882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57419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>
            <a:extLst>
              <a:ext uri="{FF2B5EF4-FFF2-40B4-BE49-F238E27FC236}">
                <a16:creationId xmlns:a16="http://schemas.microsoft.com/office/drawing/2014/main" id="{28460BD8-AE3F-4AC9-9D0B-717052AA5D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8" name="Straight Connector 7">
              <a:extLst>
                <a:ext uri="{FF2B5EF4-FFF2-40B4-BE49-F238E27FC236}">
                  <a16:creationId xmlns:a16="http://schemas.microsoft.com/office/drawing/2014/main" id="{54420CFE-F482-466E-9E1E-C78513C0B85D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5331032B-BD21-4BDA-920C-12E35805256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0" name="Rectangle 23">
              <a:extLst>
                <a:ext uri="{FF2B5EF4-FFF2-40B4-BE49-F238E27FC236}">
                  <a16:creationId xmlns:a16="http://schemas.microsoft.com/office/drawing/2014/main" id="{E7514DA3-59E7-409E-8A3B-AD097F6E564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Rectangle 25">
              <a:extLst>
                <a:ext uri="{FF2B5EF4-FFF2-40B4-BE49-F238E27FC236}">
                  <a16:creationId xmlns:a16="http://schemas.microsoft.com/office/drawing/2014/main" id="{57B9A2A6-3BE4-4599-9364-F71C5BFD61F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Isosceles Triangle 11">
              <a:extLst>
                <a:ext uri="{FF2B5EF4-FFF2-40B4-BE49-F238E27FC236}">
                  <a16:creationId xmlns:a16="http://schemas.microsoft.com/office/drawing/2014/main" id="{4FD744C6-4ED8-4BC9-BF68-6BDF701C5DB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Rectangle 27">
              <a:extLst>
                <a:ext uri="{FF2B5EF4-FFF2-40B4-BE49-F238E27FC236}">
                  <a16:creationId xmlns:a16="http://schemas.microsoft.com/office/drawing/2014/main" id="{092C5BAD-C911-4F8F-A1C5-470268BE668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8">
              <a:extLst>
                <a:ext uri="{FF2B5EF4-FFF2-40B4-BE49-F238E27FC236}">
                  <a16:creationId xmlns:a16="http://schemas.microsoft.com/office/drawing/2014/main" id="{B133D0C8-4EC4-424F-8E70-0482D5B1B6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Rectangle 29">
              <a:extLst>
                <a:ext uri="{FF2B5EF4-FFF2-40B4-BE49-F238E27FC236}">
                  <a16:creationId xmlns:a16="http://schemas.microsoft.com/office/drawing/2014/main" id="{7B1532A0-F4B3-4DE8-B18F-740CAAD25AC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Isosceles Triangle 15">
              <a:extLst>
                <a:ext uri="{FF2B5EF4-FFF2-40B4-BE49-F238E27FC236}">
                  <a16:creationId xmlns:a16="http://schemas.microsoft.com/office/drawing/2014/main" id="{8EFDD162-BBBA-4062-8BBF-53DBA1091374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DCFC9E65-3E19-4483-B952-25D29683CA5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 useBgFill="1">
        <p:nvSpPr>
          <p:cNvPr id="19" name="Rectangle 18">
            <a:extLst>
              <a:ext uri="{FF2B5EF4-FFF2-40B4-BE49-F238E27FC236}">
                <a16:creationId xmlns:a16="http://schemas.microsoft.com/office/drawing/2014/main" id="{2783C067-F8BF-4755-B516-8A0CD74CF60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66467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Isosceles Triangle 20">
            <a:extLst>
              <a:ext uri="{FF2B5EF4-FFF2-40B4-BE49-F238E27FC236}">
                <a16:creationId xmlns:a16="http://schemas.microsoft.com/office/drawing/2014/main" id="{2ED796EC-E7FF-46DB-B912-FB08BF12AA6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0" y="0"/>
            <a:ext cx="842596" cy="5666154"/>
          </a:xfrm>
          <a:prstGeom prst="triangle">
            <a:avLst>
              <a:gd name="adj" fmla="val 10000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Isosceles Triangle 22">
            <a:extLst>
              <a:ext uri="{FF2B5EF4-FFF2-40B4-BE49-F238E27FC236}">
                <a16:creationId xmlns:a16="http://schemas.microsoft.com/office/drawing/2014/main" id="{549A2DAB-B431-487D-95AD-BB0FECB49E5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7738534" y="3818467"/>
            <a:ext cx="4450292" cy="3039533"/>
          </a:xfrm>
          <a:prstGeom prst="triangle">
            <a:avLst>
              <a:gd name="adj" fmla="val 100000"/>
            </a:avLst>
          </a:prstGeom>
          <a:solidFill>
            <a:schemeClr val="accent1">
              <a:alpha val="88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5" name="Rectangle 27">
            <a:extLst>
              <a:ext uri="{FF2B5EF4-FFF2-40B4-BE49-F238E27FC236}">
                <a16:creationId xmlns:a16="http://schemas.microsoft.com/office/drawing/2014/main" id="{0819F787-32B4-46A8-BC57-C6571BCEE2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425641" y="0"/>
            <a:ext cx="1766359" cy="6858000"/>
          </a:xfrm>
          <a:custGeom>
            <a:avLst/>
            <a:gdLst/>
            <a:ahLst/>
            <a:cxnLst/>
            <a:rect l="l" t="t" r="r" b="b"/>
            <a:pathLst>
              <a:path w="2858013" h="6866467">
                <a:moveTo>
                  <a:pt x="0" y="0"/>
                </a:moveTo>
                <a:lnTo>
                  <a:pt x="2858013" y="0"/>
                </a:lnTo>
                <a:lnTo>
                  <a:pt x="2858013" y="6866467"/>
                </a:lnTo>
                <a:lnTo>
                  <a:pt x="2473942" y="6866467"/>
                </a:ln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cxnSp>
        <p:nvCxnSpPr>
          <p:cNvPr id="27" name="Straight Connector 26">
            <a:extLst>
              <a:ext uri="{FF2B5EF4-FFF2-40B4-BE49-F238E27FC236}">
                <a16:creationId xmlns:a16="http://schemas.microsoft.com/office/drawing/2014/main" id="{C5ECDEE1-7093-418F-9CF5-24EEB115C1C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>
            <a:off x="10134600" y="0"/>
            <a:ext cx="1727200" cy="6858000"/>
          </a:xfrm>
          <a:prstGeom prst="line">
            <a:avLst/>
          </a:prstGeom>
          <a:ln w="15875" cap="sq">
            <a:solidFill>
              <a:schemeClr val="accent2"/>
            </a:solidFill>
            <a:bevel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Straight Connector 28">
            <a:extLst>
              <a:ext uri="{FF2B5EF4-FFF2-40B4-BE49-F238E27FC236}">
                <a16:creationId xmlns:a16="http://schemas.microsoft.com/office/drawing/2014/main" id="{045062AF-EB11-4651-BC4A-4DA21768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CxnSpPr>
        <p:spPr>
          <a:xfrm flipH="1">
            <a:off x="7425267" y="3681413"/>
            <a:ext cx="4763558" cy="3176587"/>
          </a:xfrm>
          <a:prstGeom prst="line">
            <a:avLst/>
          </a:prstGeom>
          <a:ln w="15875">
            <a:solidFill>
              <a:schemeClr val="accent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Cím 1">
            <a:extLst>
              <a:ext uri="{FF2B5EF4-FFF2-40B4-BE49-F238E27FC236}">
                <a16:creationId xmlns:a16="http://schemas.microsoft.com/office/drawing/2014/main" id="{F471531A-46A7-984B-9761-0E46C07DFEA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07067" y="1397000"/>
            <a:ext cx="7766936" cy="2653836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pPr algn="ctr"/>
            <a:r>
              <a:rPr lang="en-US" sz="5400" dirty="0" err="1"/>
              <a:t>Köszönjük</a:t>
            </a:r>
            <a:r>
              <a:rPr lang="en-US" sz="5400" dirty="0"/>
              <a:t> </a:t>
            </a:r>
            <a:r>
              <a:rPr lang="en-US" sz="5400" dirty="0" err="1"/>
              <a:t>ezt</a:t>
            </a:r>
            <a:r>
              <a:rPr lang="en-US" sz="5400" dirty="0"/>
              <a:t> </a:t>
            </a:r>
            <a:r>
              <a:rPr lang="en-US" sz="5400" dirty="0" err="1"/>
              <a:t>az</a:t>
            </a:r>
            <a:r>
              <a:rPr lang="en-US" sz="5400" dirty="0"/>
              <a:t> </a:t>
            </a:r>
            <a:r>
              <a:rPr lang="en-US" sz="5400" dirty="0" err="1"/>
              <a:t>öt</a:t>
            </a:r>
            <a:r>
              <a:rPr lang="en-US" sz="5400" dirty="0"/>
              <a:t> </a:t>
            </a:r>
            <a:r>
              <a:rPr lang="en-US" sz="5400" dirty="0" err="1"/>
              <a:t>napot</a:t>
            </a:r>
            <a:r>
              <a:rPr lang="en-US" sz="5400" dirty="0"/>
              <a:t>! </a:t>
            </a:r>
            <a:r>
              <a:rPr lang="en-US" sz="5400" dirty="0" err="1"/>
              <a:t>Felejthetetlen</a:t>
            </a:r>
            <a:r>
              <a:rPr lang="en-US" sz="5400" dirty="0"/>
              <a:t> </a:t>
            </a:r>
            <a:r>
              <a:rPr lang="en-US" sz="5400" dirty="0" err="1"/>
              <a:t>élményekkel</a:t>
            </a:r>
            <a:r>
              <a:rPr lang="en-US" sz="5400" dirty="0"/>
              <a:t> </a:t>
            </a:r>
            <a:r>
              <a:rPr lang="en-US" sz="5400" dirty="0" err="1"/>
              <a:t>tértünk</a:t>
            </a:r>
            <a:r>
              <a:rPr lang="en-US" sz="5400" dirty="0"/>
              <a:t> </a:t>
            </a:r>
            <a:r>
              <a:rPr lang="en-US" sz="5400" dirty="0" err="1"/>
              <a:t>haza</a:t>
            </a:r>
            <a:r>
              <a:rPr lang="en-US" sz="5400" dirty="0"/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11861550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" name="Group 20">
            <a:extLst>
              <a:ext uri="{FF2B5EF4-FFF2-40B4-BE49-F238E27FC236}">
                <a16:creationId xmlns:a16="http://schemas.microsoft.com/office/drawing/2014/main" id="{EBE86EA4-C4F1-4465-B306-7A2BC22859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22" name="Straight Connector 21">
              <a:extLst>
                <a:ext uri="{FF2B5EF4-FFF2-40B4-BE49-F238E27FC236}">
                  <a16:creationId xmlns:a16="http://schemas.microsoft.com/office/drawing/2014/main" id="{A8279268-DB29-43BE-B57C-14977EACFDA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22">
              <a:extLst>
                <a:ext uri="{FF2B5EF4-FFF2-40B4-BE49-F238E27FC236}">
                  <a16:creationId xmlns:a16="http://schemas.microsoft.com/office/drawing/2014/main" id="{C8FA53C0-C1EF-4611-BAB3-65EEB16AA30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id="{81CDACFC-DD8A-4CC0-B7FC-6030FC3536D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Rectangle 25">
              <a:extLst>
                <a:ext uri="{FF2B5EF4-FFF2-40B4-BE49-F238E27FC236}">
                  <a16:creationId xmlns:a16="http://schemas.microsoft.com/office/drawing/2014/main" id="{0269F267-73D4-4CC3-BEC7-73335654DE7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6" name="Isosceles Triangle 25">
              <a:extLst>
                <a:ext uri="{FF2B5EF4-FFF2-40B4-BE49-F238E27FC236}">
                  <a16:creationId xmlns:a16="http://schemas.microsoft.com/office/drawing/2014/main" id="{DC48F13D-B2D7-4EB8-9CA7-59243637C8D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7" name="Rectangle 27">
              <a:extLst>
                <a:ext uri="{FF2B5EF4-FFF2-40B4-BE49-F238E27FC236}">
                  <a16:creationId xmlns:a16="http://schemas.microsoft.com/office/drawing/2014/main" id="{A82405B3-5A67-4DA2-8EDA-7AB65A8B450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8" name="Rectangle 28">
              <a:extLst>
                <a:ext uri="{FF2B5EF4-FFF2-40B4-BE49-F238E27FC236}">
                  <a16:creationId xmlns:a16="http://schemas.microsoft.com/office/drawing/2014/main" id="{7508BC7B-3BD2-4D96-A46E-82988222AC2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Rectangle 29">
              <a:extLst>
                <a:ext uri="{FF2B5EF4-FFF2-40B4-BE49-F238E27FC236}">
                  <a16:creationId xmlns:a16="http://schemas.microsoft.com/office/drawing/2014/main" id="{4298D07C-2287-4B93-9041-935144DE1B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0" name="Isosceles Triangle 29">
              <a:extLst>
                <a:ext uri="{FF2B5EF4-FFF2-40B4-BE49-F238E27FC236}">
                  <a16:creationId xmlns:a16="http://schemas.microsoft.com/office/drawing/2014/main" id="{0F6BC886-C125-4903-8C2A-6FB687400DD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1" name="Isosceles Triangle 30">
              <a:extLst>
                <a:ext uri="{FF2B5EF4-FFF2-40B4-BE49-F238E27FC236}">
                  <a16:creationId xmlns:a16="http://schemas.microsoft.com/office/drawing/2014/main" id="{C9D0B38F-2E02-4E85-99EE-73595E7C8953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33" name="Rectangle 32">
            <a:extLst>
              <a:ext uri="{FF2B5EF4-FFF2-40B4-BE49-F238E27FC236}">
                <a16:creationId xmlns:a16="http://schemas.microsoft.com/office/drawing/2014/main" id="{BD11ECC6-8551-4768-8DFD-CD41AF420A3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572001"/>
            <a:ext cx="12192000" cy="2285999"/>
          </a:xfrm>
          <a:prstGeom prst="rect">
            <a:avLst/>
          </a:prstGeom>
          <a:solidFill>
            <a:srgbClr val="40404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grpSp>
        <p:nvGrpSpPr>
          <p:cNvPr id="35" name="Group 34">
            <a:extLst>
              <a:ext uri="{FF2B5EF4-FFF2-40B4-BE49-F238E27FC236}">
                <a16:creationId xmlns:a16="http://schemas.microsoft.com/office/drawing/2014/main" id="{93657592-CA60-4F45-B1A0-88AA7724208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7425267" y="-8467"/>
            <a:ext cx="4766733" cy="6866467"/>
            <a:chOff x="7425267" y="-8467"/>
            <a:chExt cx="4766733" cy="6866467"/>
          </a:xfrm>
        </p:grpSpPr>
        <p:cxnSp>
          <p:nvCxnSpPr>
            <p:cNvPr id="36" name="Straight Connector 35">
              <a:extLst>
                <a:ext uri="{FF2B5EF4-FFF2-40B4-BE49-F238E27FC236}">
                  <a16:creationId xmlns:a16="http://schemas.microsoft.com/office/drawing/2014/main" id="{6F47E2B4-7DA9-4312-A1F0-C48388B236A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10196547" y="4572001"/>
              <a:ext cx="393665" cy="2285999"/>
            </a:xfrm>
            <a:prstGeom prst="line">
              <a:avLst/>
            </a:prstGeom>
            <a:ln w="9525">
              <a:solidFill>
                <a:srgbClr val="BFBFBF">
                  <a:alpha val="70000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>
              <a:extLst>
                <a:ext uri="{FF2B5EF4-FFF2-40B4-BE49-F238E27FC236}">
                  <a16:creationId xmlns:a16="http://schemas.microsoft.com/office/drawing/2014/main" id="{35B274F7-039F-4BFC-AA98-B51B1D6CB69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>
              <a:cxnSpLocks/>
            </p:cNvCxnSpPr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4572001"/>
              <a:ext cx="3383073" cy="2285999"/>
            </a:xfrm>
            <a:prstGeom prst="line">
              <a:avLst/>
            </a:prstGeom>
            <a:ln w="9525">
              <a:solidFill>
                <a:srgbClr val="BFBFBF">
                  <a:alpha val="69804"/>
                </a:srgb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38" name="Rectangle 23">
              <a:extLst>
                <a:ext uri="{FF2B5EF4-FFF2-40B4-BE49-F238E27FC236}">
                  <a16:creationId xmlns:a16="http://schemas.microsoft.com/office/drawing/2014/main" id="{11A31103-C703-46C9-9D26-497A1ACD50AF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39" name="Rectangle 25">
              <a:extLst>
                <a:ext uri="{FF2B5EF4-FFF2-40B4-BE49-F238E27FC236}">
                  <a16:creationId xmlns:a16="http://schemas.microsoft.com/office/drawing/2014/main" id="{382F955F-FC22-44B8-BDCF-B77580323B7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0" name="Isosceles Triangle 39">
              <a:extLst>
                <a:ext uri="{FF2B5EF4-FFF2-40B4-BE49-F238E27FC236}">
                  <a16:creationId xmlns:a16="http://schemas.microsoft.com/office/drawing/2014/main" id="{1F567692-F087-479A-8931-BD2869C3E4E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1" name="Rectangle 27">
              <a:extLst>
                <a:ext uri="{FF2B5EF4-FFF2-40B4-BE49-F238E27FC236}">
                  <a16:creationId xmlns:a16="http://schemas.microsoft.com/office/drawing/2014/main" id="{49B3E4CD-0738-4B9D-A14F-1E8694DDF89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2" name="Rectangle 28">
              <a:extLst>
                <a:ext uri="{FF2B5EF4-FFF2-40B4-BE49-F238E27FC236}">
                  <a16:creationId xmlns:a16="http://schemas.microsoft.com/office/drawing/2014/main" id="{4753B851-AD90-4CCD-85D0-65AA6567DF3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3" name="Rectangle 29">
              <a:extLst>
                <a:ext uri="{FF2B5EF4-FFF2-40B4-BE49-F238E27FC236}">
                  <a16:creationId xmlns:a16="http://schemas.microsoft.com/office/drawing/2014/main" id="{EBF14868-A190-4E21-9522-8977C474C97E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44" name="Isosceles Triangle 43">
              <a:extLst>
                <a:ext uri="{FF2B5EF4-FFF2-40B4-BE49-F238E27FC236}">
                  <a16:creationId xmlns:a16="http://schemas.microsoft.com/office/drawing/2014/main" id="{BCBB4922-76EE-442B-A649-09873DCE79D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A1CB95C2-3B5C-074B-903C-32312BD8C4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65110" y="4758611"/>
            <a:ext cx="8508893" cy="102441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400"/>
              <a:t>Kolozsváron elénekeltük a „Kolozsváros olyan város...” című népdalt</a:t>
            </a:r>
          </a:p>
        </p:txBody>
      </p:sp>
      <p:sp>
        <p:nvSpPr>
          <p:cNvPr id="46" name="Rectangle 45">
            <a:extLst>
              <a:ext uri="{FF2B5EF4-FFF2-40B4-BE49-F238E27FC236}">
                <a16:creationId xmlns:a16="http://schemas.microsoft.com/office/drawing/2014/main" id="{8E2EB503-A017-4457-A105-53638C97D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1"/>
            <a:ext cx="12192000" cy="4572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0" name="Tartalom helye 9" descr="A képen épület, művészet, fedett pályás látható&#10;&#10;Automatikusan generált leírás">
            <a:extLst>
              <a:ext uri="{FF2B5EF4-FFF2-40B4-BE49-F238E27FC236}">
                <a16:creationId xmlns:a16="http://schemas.microsoft.com/office/drawing/2014/main" id="{535CA292-10CB-6245-A581-91B52443ADA2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 rot="5400000">
            <a:off x="772035" y="1331261"/>
            <a:ext cx="3026259" cy="2269694"/>
          </a:xfrm>
          <a:prstGeom prst="rect">
            <a:avLst/>
          </a:prstGeom>
        </p:spPr>
      </p:pic>
      <p:pic>
        <p:nvPicPr>
          <p:cNvPr id="5" name="Tartalom helye 4" descr="A képen kültéri, ég, ruházat, épület látható&#10;&#10;Automatikusan generált leírás">
            <a:extLst>
              <a:ext uri="{FF2B5EF4-FFF2-40B4-BE49-F238E27FC236}">
                <a16:creationId xmlns:a16="http://schemas.microsoft.com/office/drawing/2014/main" id="{1B609CD7-11AA-8440-8690-5F5AFF15402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673" r="5674" b="-6"/>
          <a:stretch>
            <a:fillRect/>
          </a:stretch>
        </p:blipFill>
        <p:spPr>
          <a:xfrm>
            <a:off x="3652442" y="538610"/>
            <a:ext cx="4381681" cy="3625314"/>
          </a:xfrm>
          <a:prstGeom prst="rect">
            <a:avLst/>
          </a:prstGeom>
        </p:spPr>
      </p:pic>
      <p:pic>
        <p:nvPicPr>
          <p:cNvPr id="7" name="Tartalom helye 6" descr="A képen kültéri, ég, személy, ló látható&#10;&#10;Automatikusan generált leírás">
            <a:extLst>
              <a:ext uri="{FF2B5EF4-FFF2-40B4-BE49-F238E27FC236}">
                <a16:creationId xmlns:a16="http://schemas.microsoft.com/office/drawing/2014/main" id="{47B491F8-4C13-1149-8F44-02BD9631680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8775" r="571" b="-6"/>
          <a:stretch>
            <a:fillRect/>
          </a:stretch>
        </p:blipFill>
        <p:spPr>
          <a:xfrm>
            <a:off x="8117073" y="952994"/>
            <a:ext cx="3426704" cy="28351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070892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F38BC42D-2F40-F844-AB91-81D64E626D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56463" y="609600"/>
            <a:ext cx="5217538" cy="1320800"/>
          </a:xfrm>
        </p:spPr>
        <p:txBody>
          <a:bodyPr>
            <a:normAutofit/>
          </a:bodyPr>
          <a:lstStyle/>
          <a:p>
            <a:r>
              <a:rPr lang="hu-HU" dirty="0"/>
              <a:t>Mátyás királyról is megemlékeztünk</a:t>
            </a:r>
          </a:p>
        </p:txBody>
      </p:sp>
      <p:pic>
        <p:nvPicPr>
          <p:cNvPr id="5" name="Tartalom helye 4" descr="A képen ruházat, épület, személy, lábbelik látható&#10;&#10;Automatikusan generált leírás">
            <a:extLst>
              <a:ext uri="{FF2B5EF4-FFF2-40B4-BE49-F238E27FC236}">
                <a16:creationId xmlns:a16="http://schemas.microsoft.com/office/drawing/2014/main" id="{F2096A1A-D12A-D44D-8CC9-5F7F39AF0A3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r="9346" b="-6"/>
          <a:stretch>
            <a:fillRect/>
          </a:stretch>
        </p:blipFill>
        <p:spPr>
          <a:xfrm>
            <a:off x="4329113" y="1930400"/>
            <a:ext cx="5683021" cy="4701964"/>
          </a:xfrm>
          <a:prstGeom prst="rect">
            <a:avLst/>
          </a:prstGeom>
        </p:spPr>
      </p:pic>
      <p:sp>
        <p:nvSpPr>
          <p:cNvPr id="14" name="Isosceles Triangle 8">
            <a:extLst>
              <a:ext uri="{FF2B5EF4-FFF2-40B4-BE49-F238E27FC236}">
                <a16:creationId xmlns:a16="http://schemas.microsoft.com/office/drawing/2014/main" id="{B5B9F7B6-0E4A-4A5F-BBBA-73496FAE596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4013201"/>
            <a:ext cx="476655" cy="2844800"/>
          </a:xfrm>
          <a:prstGeom prst="triangle">
            <a:avLst>
              <a:gd name="adj" fmla="val 0"/>
            </a:avLst>
          </a:prstGeom>
          <a:solidFill>
            <a:schemeClr val="accent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10" name="Tartalom helye 9" descr="A képen személy, ruházat, Emberi arc, mosoly látható&#10;&#10;Automatikusan generált leírás">
            <a:extLst>
              <a:ext uri="{FF2B5EF4-FFF2-40B4-BE49-F238E27FC236}">
                <a16:creationId xmlns:a16="http://schemas.microsoft.com/office/drawing/2014/main" id="{740E5249-973A-4844-B2AA-513D23FC775E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 flipV="1">
            <a:off x="147638" y="435256"/>
            <a:ext cx="3674293" cy="2755720"/>
          </a:xfr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B51D13AF-6D7E-42A4-BF57-BFDF66E1FE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2426230" y="5618029"/>
            <a:ext cx="618066" cy="228600"/>
          </a:xfrm>
          <a:prstGeom prst="rect">
            <a:avLst/>
          </a:prstGeom>
          <a:solidFill>
            <a:srgbClr val="EA2D57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" name="Tartalom helye 6" descr="A képen ruházat, épület, kabát, személy látható&#10;&#10;Automatikusan generált leírás">
            <a:extLst>
              <a:ext uri="{FF2B5EF4-FFF2-40B4-BE49-F238E27FC236}">
                <a16:creationId xmlns:a16="http://schemas.microsoft.com/office/drawing/2014/main" id="{9E146347-D93E-0F44-B107-D0871FD9E2D1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9352" r="-6" b="-6"/>
          <a:stretch>
            <a:fillRect/>
          </a:stretch>
        </p:blipFill>
        <p:spPr>
          <a:xfrm>
            <a:off x="677334" y="3439947"/>
            <a:ext cx="3144597" cy="26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081684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" name="Group 9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1" name="Straight Connector 10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3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Isosceles Triangle 14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Isosceles Triangle 18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Isosceles Triangle 19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2DC0747F-D13A-9240-B224-A66F1E54A0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66380" y="1595259"/>
            <a:ext cx="4410051" cy="2475635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4200" dirty="0"/>
              <a:t>A Farkas </a:t>
            </a:r>
            <a:r>
              <a:rPr lang="en-US" sz="4200" dirty="0" err="1"/>
              <a:t>utcát</a:t>
            </a:r>
            <a:r>
              <a:rPr lang="en-US" sz="4200" dirty="0"/>
              <a:t> </a:t>
            </a:r>
            <a:r>
              <a:rPr lang="en-US" sz="4200" dirty="0" err="1"/>
              <a:t>járva</a:t>
            </a:r>
            <a:r>
              <a:rPr lang="en-US" sz="4200" dirty="0"/>
              <a:t> </a:t>
            </a:r>
            <a:r>
              <a:rPr lang="en-US" sz="4200" dirty="0" err="1"/>
              <a:t>már</a:t>
            </a:r>
            <a:r>
              <a:rPr lang="en-US" sz="4200" dirty="0"/>
              <a:t> </a:t>
            </a:r>
            <a:r>
              <a:rPr lang="en-US" sz="4200" dirty="0" err="1"/>
              <a:t>nagyon</a:t>
            </a:r>
            <a:r>
              <a:rPr lang="en-US" sz="4200" dirty="0"/>
              <a:t> </a:t>
            </a:r>
            <a:r>
              <a:rPr lang="en-US" sz="4200" dirty="0" err="1"/>
              <a:t>fáztunk</a:t>
            </a:r>
            <a:r>
              <a:rPr lang="en-US" sz="4200" dirty="0"/>
              <a:t>...</a:t>
            </a:r>
          </a:p>
        </p:txBody>
      </p:sp>
      <p:pic>
        <p:nvPicPr>
          <p:cNvPr id="5" name="Tartalom helye 4" descr="A képen ég, kültéri, épület, felhő látható&#10;&#10;Automatikusan generált leírás">
            <a:extLst>
              <a:ext uri="{FF2B5EF4-FFF2-40B4-BE49-F238E27FC236}">
                <a16:creationId xmlns:a16="http://schemas.microsoft.com/office/drawing/2014/main" id="{B801474D-041F-F24D-A1DF-711A3834B3C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21342" b="-1"/>
          <a:stretch>
            <a:fillRect/>
          </a:stretch>
        </p:blipFill>
        <p:spPr>
          <a:xfrm rot="5400000">
            <a:off x="667981" y="730926"/>
            <a:ext cx="5424500" cy="51722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60434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88C9B83F-64CD-41C1-925F-A08801FFD0B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0" y="-8467"/>
            <a:ext cx="12192000" cy="6866467"/>
            <a:chOff x="0" y="-8467"/>
            <a:chExt cx="12192000" cy="6866467"/>
          </a:xfrm>
        </p:grpSpPr>
        <p:cxnSp>
          <p:nvCxnSpPr>
            <p:cNvPr id="13" name="Straight Connector 12">
              <a:extLst>
                <a:ext uri="{FF2B5EF4-FFF2-40B4-BE49-F238E27FC236}">
                  <a16:creationId xmlns:a16="http://schemas.microsoft.com/office/drawing/2014/main" id="{E1655065-0BD7-4422-BEC0-4401E998090A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>
              <a:off x="9371012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7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DDD90AC-ABEC-4A76-9C9C-AD0A5F8FC7F2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425267" y="3681413"/>
              <a:ext cx="4763558" cy="3176587"/>
            </a:xfrm>
            <a:prstGeom prst="line">
              <a:avLst/>
            </a:prstGeom>
            <a:ln w="9525">
              <a:solidFill>
                <a:schemeClr val="bg1">
                  <a:lumMod val="8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23">
              <a:extLst>
                <a:ext uri="{FF2B5EF4-FFF2-40B4-BE49-F238E27FC236}">
                  <a16:creationId xmlns:a16="http://schemas.microsoft.com/office/drawing/2014/main" id="{21A8AFEF-EC50-4C0B-9C64-814B76C82090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181476" y="-8467"/>
              <a:ext cx="3007349" cy="6866467"/>
            </a:xfrm>
            <a:custGeom>
              <a:avLst/>
              <a:gdLst/>
              <a:ahLst/>
              <a:cxnLst/>
              <a:rect l="l" t="t" r="r" b="b"/>
              <a:pathLst>
                <a:path w="3007349" h="6866467">
                  <a:moveTo>
                    <a:pt x="2045532" y="0"/>
                  </a:moveTo>
                  <a:lnTo>
                    <a:pt x="3007349" y="0"/>
                  </a:lnTo>
                  <a:lnTo>
                    <a:pt x="3007349" y="6866467"/>
                  </a:lnTo>
                  <a:lnTo>
                    <a:pt x="0" y="6866467"/>
                  </a:lnTo>
                  <a:lnTo>
                    <a:pt x="2045532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Rectangle 25">
              <a:extLst>
                <a:ext uri="{FF2B5EF4-FFF2-40B4-BE49-F238E27FC236}">
                  <a16:creationId xmlns:a16="http://schemas.microsoft.com/office/drawing/2014/main" id="{CAFAA800-E117-4357-84E4-56B63EA03E37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603442" y="-8467"/>
              <a:ext cx="2588558" cy="6866467"/>
            </a:xfrm>
            <a:custGeom>
              <a:avLst/>
              <a:gdLst/>
              <a:ahLst/>
              <a:cxnLst/>
              <a:rect l="l" t="t" r="r" b="b"/>
              <a:pathLst>
                <a:path w="2573311" h="6866467">
                  <a:moveTo>
                    <a:pt x="0" y="0"/>
                  </a:moveTo>
                  <a:lnTo>
                    <a:pt x="2573311" y="0"/>
                  </a:lnTo>
                  <a:lnTo>
                    <a:pt x="2573311" y="6866467"/>
                  </a:lnTo>
                  <a:lnTo>
                    <a:pt x="1202336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7" name="Isosceles Triangle 16">
              <a:extLst>
                <a:ext uri="{FF2B5EF4-FFF2-40B4-BE49-F238E27FC236}">
                  <a16:creationId xmlns:a16="http://schemas.microsoft.com/office/drawing/2014/main" id="{8DDFC9F4-3B45-402D-8AD7-60B3F08ED755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8932333" y="3048000"/>
              <a:ext cx="3259667" cy="3810000"/>
            </a:xfrm>
            <a:prstGeom prst="triangle">
              <a:avLst>
                <a:gd name="adj" fmla="val 100000"/>
              </a:avLst>
            </a:pr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8" name="Rectangle 27">
              <a:extLst>
                <a:ext uri="{FF2B5EF4-FFF2-40B4-BE49-F238E27FC236}">
                  <a16:creationId xmlns:a16="http://schemas.microsoft.com/office/drawing/2014/main" id="{F26A0854-FBE4-4587-B349-06BE192BD7F6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9334500" y="-8467"/>
              <a:ext cx="2854326" cy="6866467"/>
            </a:xfrm>
            <a:custGeom>
              <a:avLst/>
              <a:gdLst/>
              <a:ahLst/>
              <a:cxnLst/>
              <a:rect l="l" t="t" r="r" b="b"/>
              <a:pathLst>
                <a:path w="2858013" h="6866467">
                  <a:moveTo>
                    <a:pt x="0" y="0"/>
                  </a:moveTo>
                  <a:lnTo>
                    <a:pt x="2858013" y="0"/>
                  </a:lnTo>
                  <a:lnTo>
                    <a:pt x="2858013" y="6866467"/>
                  </a:lnTo>
                  <a:lnTo>
                    <a:pt x="2473942" y="6866467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28">
              <a:extLst>
                <a:ext uri="{FF2B5EF4-FFF2-40B4-BE49-F238E27FC236}">
                  <a16:creationId xmlns:a16="http://schemas.microsoft.com/office/drawing/2014/main" id="{54A9C4C6-FF7D-470E-BFCA-CE4F60A1F0A8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898730" y="-8467"/>
              <a:ext cx="1290094" cy="6866467"/>
            </a:xfrm>
            <a:custGeom>
              <a:avLst/>
              <a:gdLst/>
              <a:ahLst/>
              <a:cxnLst/>
              <a:rect l="l" t="t" r="r" b="b"/>
              <a:pathLst>
                <a:path w="1290094" h="6858000">
                  <a:moveTo>
                    <a:pt x="1019735" y="0"/>
                  </a:moveTo>
                  <a:lnTo>
                    <a:pt x="1290094" y="0"/>
                  </a:lnTo>
                  <a:lnTo>
                    <a:pt x="1290094" y="6858000"/>
                  </a:lnTo>
                  <a:lnTo>
                    <a:pt x="0" y="6858000"/>
                  </a:lnTo>
                  <a:lnTo>
                    <a:pt x="1019735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Rectangle 29">
              <a:extLst>
                <a:ext uri="{FF2B5EF4-FFF2-40B4-BE49-F238E27FC236}">
                  <a16:creationId xmlns:a16="http://schemas.microsoft.com/office/drawing/2014/main" id="{B1721EA8-4871-45D4-B78F-AE805A3004B1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938999" y="-8467"/>
              <a:ext cx="1249825" cy="6866467"/>
            </a:xfrm>
            <a:custGeom>
              <a:avLst/>
              <a:gdLst/>
              <a:ahLst/>
              <a:cxnLst/>
              <a:rect l="l" t="t" r="r" b="b"/>
              <a:pathLst>
                <a:path w="1249825" h="6858000">
                  <a:moveTo>
                    <a:pt x="0" y="0"/>
                  </a:moveTo>
                  <a:lnTo>
                    <a:pt x="1249825" y="0"/>
                  </a:lnTo>
                  <a:lnTo>
                    <a:pt x="1249825" y="6858000"/>
                  </a:lnTo>
                  <a:lnTo>
                    <a:pt x="1109382" y="685800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Isosceles Triangle 20">
              <a:extLst>
                <a:ext uri="{FF2B5EF4-FFF2-40B4-BE49-F238E27FC236}">
                  <a16:creationId xmlns:a16="http://schemas.microsoft.com/office/drawing/2014/main" id="{E5763971-E3A3-45C6-9BA8-2E032C7A55EB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>
              <a:off x="10371666" y="3589867"/>
              <a:ext cx="1817159" cy="3268133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Isosceles Triangle 21">
              <a:extLst>
                <a:ext uri="{FF2B5EF4-FFF2-40B4-BE49-F238E27FC236}">
                  <a16:creationId xmlns:a16="http://schemas.microsoft.com/office/drawing/2014/main" id="{32752E94-0E01-4AF5-A43A-F2FAD8737C29}"/>
                </a:ext>
                <a:ext uri="{C183D7F6-B498-43B3-948B-1728B52AA6E4}">
                  <adec:decorative xmlns:adec="http://schemas.microsoft.com/office/drawing/2017/decorative" val="1"/>
                </a:ext>
              </a:extLst>
            </p:cNvPr>
            <p:cNv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SpPr>
          <p:spPr>
            <a:xfrm rot="10800000">
              <a:off x="0" y="0"/>
              <a:ext cx="842596" cy="5666154"/>
            </a:xfrm>
            <a:prstGeom prst="triangle">
              <a:avLst>
                <a:gd name="adj" fmla="val 100000"/>
              </a:avLst>
            </a:pr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Cím 1">
            <a:extLst>
              <a:ext uri="{FF2B5EF4-FFF2-40B4-BE49-F238E27FC236}">
                <a16:creationId xmlns:a16="http://schemas.microsoft.com/office/drawing/2014/main" id="{F53AF41C-2988-D048-A8D4-DA681F01DC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4856" y="1261331"/>
            <a:ext cx="3179146" cy="2786430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r">
              <a:lnSpc>
                <a:spcPct val="90000"/>
              </a:lnSpc>
            </a:pPr>
            <a:r>
              <a:rPr lang="en-US" sz="3400"/>
              <a:t>Torockói szállásunkon finom vacsorával vártak minket</a:t>
            </a:r>
          </a:p>
        </p:txBody>
      </p:sp>
      <p:pic>
        <p:nvPicPr>
          <p:cNvPr id="7" name="Tartalom helye 6" descr="A képen fal, fedett pályás, személy, ruházat látható&#10;&#10;Automatikusan generált leírás">
            <a:extLst>
              <a:ext uri="{FF2B5EF4-FFF2-40B4-BE49-F238E27FC236}">
                <a16:creationId xmlns:a16="http://schemas.microsoft.com/office/drawing/2014/main" id="{FF5CE983-7E0F-5441-8E0C-0288C307A74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rcRect r="13964" b="-1"/>
          <a:stretch>
            <a:fillRect/>
          </a:stretch>
        </p:blipFill>
        <p:spPr>
          <a:xfrm>
            <a:off x="888602" y="828841"/>
            <a:ext cx="5469335" cy="47678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154171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10D4914B-2362-A949-8B31-5359382555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hu-HU" dirty="0"/>
              <a:t>Torockótól reggel elköszöntünk</a:t>
            </a:r>
          </a:p>
        </p:txBody>
      </p:sp>
      <p:pic>
        <p:nvPicPr>
          <p:cNvPr id="7" name="Tartalom helye 6" descr="A képen kültéri, ég, autó, ruházat látható&#10;&#10;Automatikusan generált leírás">
            <a:extLst>
              <a:ext uri="{FF2B5EF4-FFF2-40B4-BE49-F238E27FC236}">
                <a16:creationId xmlns:a16="http://schemas.microsoft.com/office/drawing/2014/main" id="{74B5A3CE-722F-B24F-B14A-7A87B93D40A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79082" y="2160588"/>
            <a:ext cx="5175249" cy="3881437"/>
          </a:xfrm>
        </p:spPr>
      </p:pic>
      <p:pic>
        <p:nvPicPr>
          <p:cNvPr id="5" name="Tartalom helye 4" descr="A képen ruházat, személy, kültéri, épület látható&#10;&#10;Automatikusan generált leírás">
            <a:extLst>
              <a:ext uri="{FF2B5EF4-FFF2-40B4-BE49-F238E27FC236}">
                <a16:creationId xmlns:a16="http://schemas.microsoft.com/office/drawing/2014/main" id="{7DEF8ED3-6452-A94F-B5D2-5B1FCB63521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7404"/>
          <a:stretch>
            <a:fillRect/>
          </a:stretch>
        </p:blipFill>
        <p:spPr>
          <a:xfrm rot="5400000">
            <a:off x="308451" y="2528213"/>
            <a:ext cx="3882362" cy="31445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57873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C7CF5FA2-F05D-5348-AE90-691D1359DF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77334" y="609600"/>
            <a:ext cx="8596668" cy="1320800"/>
          </a:xfrm>
        </p:spPr>
        <p:txBody>
          <a:bodyPr anchor="t">
            <a:normAutofit/>
          </a:bodyPr>
          <a:lstStyle/>
          <a:p>
            <a:r>
              <a:rPr lang="hu-HU"/>
              <a:t>Szováta városában is jártunk</a:t>
            </a:r>
            <a:endParaRPr lang="hu-HU" dirty="0"/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9304D32B-3169-A1ED-8316-03140E51FE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36287" y="2160589"/>
            <a:ext cx="2934714" cy="3880773"/>
          </a:xfrm>
        </p:spPr>
        <p:txBody>
          <a:bodyPr>
            <a:normAutofit/>
          </a:bodyPr>
          <a:lstStyle/>
          <a:p>
            <a:endParaRPr lang="en-US"/>
          </a:p>
        </p:txBody>
      </p:sp>
      <p:pic>
        <p:nvPicPr>
          <p:cNvPr id="5" name="Tartalom helye 4" descr="A képen kültéri, ég, felhő, emberek látható&#10;&#10;Automatikusan generált leírás">
            <a:extLst>
              <a:ext uri="{FF2B5EF4-FFF2-40B4-BE49-F238E27FC236}">
                <a16:creationId xmlns:a16="http://schemas.microsoft.com/office/drawing/2014/main" id="{C555E02E-71DE-0545-9B90-4E6F4B32B58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3073" r="3" b="1484"/>
          <a:stretch>
            <a:fillRect/>
          </a:stretch>
        </p:blipFill>
        <p:spPr>
          <a:xfrm>
            <a:off x="1263122" y="1270000"/>
            <a:ext cx="7780866" cy="55699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56678740"/>
      </p:ext>
    </p:extLst>
  </p:cSld>
  <p:clrMapOvr>
    <a:masterClrMapping/>
  </p:clrMapOvr>
</p:sld>
</file>

<file path=ppt/theme/theme1.xml><?xml version="1.0" encoding="utf-8"?>
<a:theme xmlns:a="http://schemas.openxmlformats.org/drawingml/2006/main" name="Dimenzió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CFBC31BA-B70F-4F30-BCAA-4F3011E16C4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Dimenzió</Template>
  <TotalTime>70</TotalTime>
  <Words>254</Words>
  <Application>Microsoft Office PowerPoint</Application>
  <PresentationFormat>Szélesvásznú</PresentationFormat>
  <Paragraphs>38</Paragraphs>
  <Slides>36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3</vt:i4>
      </vt:variant>
      <vt:variant>
        <vt:lpstr>Téma</vt:lpstr>
      </vt:variant>
      <vt:variant>
        <vt:i4>1</vt:i4>
      </vt:variant>
      <vt:variant>
        <vt:lpstr>Diacímek</vt:lpstr>
      </vt:variant>
      <vt:variant>
        <vt:i4>36</vt:i4>
      </vt:variant>
    </vt:vector>
  </HeadingPairs>
  <TitlesOfParts>
    <vt:vector size="40" baseType="lpstr">
      <vt:lpstr>Arial</vt:lpstr>
      <vt:lpstr>Trebuchet MS</vt:lpstr>
      <vt:lpstr>Wingdings 3</vt:lpstr>
      <vt:lpstr>Dimenzió</vt:lpstr>
      <vt:lpstr>„Határtalanul” Erdélyben </vt:lpstr>
      <vt:lpstr>Hajnalban indultunk el Dunaföldvárról </vt:lpstr>
      <vt:lpstr>Az első állomásunk: Király-hágó</vt:lpstr>
      <vt:lpstr>Kolozsváron elénekeltük a „Kolozsváros olyan város...” című népdalt</vt:lpstr>
      <vt:lpstr>Mátyás királyról is megemlékeztünk</vt:lpstr>
      <vt:lpstr>A Farkas utcát járva már nagyon fáztunk...</vt:lpstr>
      <vt:lpstr>Torockói szállásunkon finom vacsorával vártak minket</vt:lpstr>
      <vt:lpstr>Torockótól reggel elköszöntünk</vt:lpstr>
      <vt:lpstr>Szováta városában is jártunk</vt:lpstr>
      <vt:lpstr>A Medve-tó elvarázsolt mindenkit</vt:lpstr>
      <vt:lpstr>Körbejártuk és megismertük a történet</vt:lpstr>
      <vt:lpstr>Szovátáról Parajdra  indultunk tovább...</vt:lpstr>
      <vt:lpstr>Szerencsések vagyunk, hiszen szinte az utolsók közt mi még láthattuk a sóbányát</vt:lpstr>
      <vt:lpstr>Nagy élmény volt!</vt:lpstr>
      <vt:lpstr>A sóbánya </vt:lpstr>
      <vt:lpstr>Köszönjük az élményt!</vt:lpstr>
      <vt:lpstr>A sóvágás mesterségével is megismerkedtünk</vt:lpstr>
      <vt:lpstr>Harmadik nap Tamási Áron emlékhelyénél koszorúztunk...</vt:lpstr>
      <vt:lpstr>Majd Gyergyófaluba utaztunk, Balázs Jóska festőművész műtermébe</vt:lpstr>
      <vt:lpstr>A Békás-szorosban túráztunk...</vt:lpstr>
      <vt:lpstr>...és sokat fotóztuk a fantasztikus tájat</vt:lpstr>
      <vt:lpstr>...ami elkápráztatott mindenkit!</vt:lpstr>
      <vt:lpstr>A Gyilkos-tónál hóviharba keveredtünk, így az egész délutánt ott töltöttük!</vt:lpstr>
      <vt:lpstr>A később végre eloszlottak a felhők...</vt:lpstr>
      <vt:lpstr>Így elindultunk a szállásra: Ivóra, ahol jól esett a vacsora</vt:lpstr>
      <vt:lpstr>Másnap reggel a székelyek emlékművét koszorúztuk meg</vt:lpstr>
      <vt:lpstr>A Csíksomlyói Szűzanya kegytemplománál sokan meghatódtak</vt:lpstr>
      <vt:lpstr>A szejkefürdői borvízforrás különleges volt, páran meg is kóstolták</vt:lpstr>
      <vt:lpstr>Orbán Balázs sírjához sok csodás székelykapun át vezetett utunk</vt:lpstr>
      <vt:lpstr>Verssel köszöntöttük a legnagyobb székelyt: Orbán Balázs síremlékét</vt:lpstr>
      <vt:lpstr>A negyedik nap utolsó állomása Székelyudvarhely volt, ahol körbevettük a boldogság kövét!</vt:lpstr>
      <vt:lpstr>Bejártuk ezt a gyönyörű várost is</vt:lpstr>
      <vt:lpstr>A szállásra érve hócsata vette kezdetét!</vt:lpstr>
      <vt:lpstr>Elérkezett a hazaút</vt:lpstr>
      <vt:lpstr>Utolsó megállónk az aradi vértanúk emlékhelye volt</vt:lpstr>
      <vt:lpstr>Köszönjük ezt az öt napot! Felejthetetlen élményekkel tértünk haza.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„Határtalanul” Erdélyben</dc:title>
  <dc:creator>Judit Sűrűné Győri</dc:creator>
  <cp:lastModifiedBy>Admin</cp:lastModifiedBy>
  <cp:revision>3</cp:revision>
  <dcterms:created xsi:type="dcterms:W3CDTF">2025-06-27T09:34:35Z</dcterms:created>
  <dcterms:modified xsi:type="dcterms:W3CDTF">2025-07-10T14:05:23Z</dcterms:modified>
</cp:coreProperties>
</file>