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5" r:id="rId29"/>
    <p:sldId id="28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3" clrIdx="0">
    <p:extLst>
      <p:ext uri="{19B8F6BF-5375-455C-9EA6-DF929625EA0E}">
        <p15:presenceInfo xmlns:p15="http://schemas.microsoft.com/office/powerpoint/2012/main" userId="c5c3e29536d0e72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ktatas.hu/kozneveles/kozepfoku_felveteli_eljaras/tajekoztato_felvetelizoknek/tajekoztato_felveteli_lapok_alairasa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pom.oktatas.h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zakkepzes.ikk.hu/szakmakartyak/szakmak?fbclid=IwAR2qIQRC8jUtrmT2uzEkqPWK67IhzVqBsRaVjp2SXIZHP3Srs9ZzpASpvsw" TargetMode="External"/><Relationship Id="rId2" Type="http://schemas.openxmlformats.org/officeDocument/2006/relationships/hyperlink" Target="https://szakkepzes.ikk.hu/szakmakartyak/agazatok?fbclid=IwAR2T-47ydUAvvIXK47cOV3My1zbs8MJz0A1T8ZfwQUkhrNrPUI1vAgqS6a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zakkepzes.ikk.hu/#terke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oktatas.h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ktatas.hu/kozneveles/kozepfoku_felveteli_eljaras/kifi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ktatas.hu/kozneveles/kozepfoku_felveteli_eljaras/kozponti_feladatsoro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Középiskola választásról, felvételiről- szülőknek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2022/23. </a:t>
            </a:r>
            <a:r>
              <a:rPr lang="hu-HU" dirty="0" smtClean="0"/>
              <a:t>tanév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8164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256" y="537882"/>
            <a:ext cx="8574026" cy="5946502"/>
          </a:xfrm>
        </p:spPr>
      </p:pic>
    </p:spTree>
    <p:extLst>
      <p:ext uri="{BB962C8B-B14F-4D97-AF65-F5344CB8AC3E}">
        <p14:creationId xmlns:p14="http://schemas.microsoft.com/office/powerpoint/2010/main" val="323569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596" y="505776"/>
            <a:ext cx="9260719" cy="5189315"/>
          </a:xfrm>
        </p:spPr>
      </p:pic>
    </p:spTree>
    <p:extLst>
      <p:ext uri="{BB962C8B-B14F-4D97-AF65-F5344CB8AC3E}">
        <p14:creationId xmlns:p14="http://schemas.microsoft.com/office/powerpoint/2010/main" val="114958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29" y="268941"/>
            <a:ext cx="9126568" cy="6443831"/>
          </a:xfrm>
        </p:spPr>
      </p:pic>
    </p:spTree>
    <p:extLst>
      <p:ext uri="{BB962C8B-B14F-4D97-AF65-F5344CB8AC3E}">
        <p14:creationId xmlns:p14="http://schemas.microsoft.com/office/powerpoint/2010/main" val="177801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823" y="344245"/>
            <a:ext cx="8994905" cy="6185647"/>
          </a:xfrm>
        </p:spPr>
      </p:pic>
    </p:spTree>
    <p:extLst>
      <p:ext uri="{BB962C8B-B14F-4D97-AF65-F5344CB8AC3E}">
        <p14:creationId xmlns:p14="http://schemas.microsoft.com/office/powerpoint/2010/main" val="81959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608" y="624110"/>
            <a:ext cx="7973351" cy="5841236"/>
          </a:xfrm>
        </p:spPr>
      </p:pic>
    </p:spTree>
    <p:extLst>
      <p:ext uri="{BB962C8B-B14F-4D97-AF65-F5344CB8AC3E}">
        <p14:creationId xmlns:p14="http://schemas.microsoft.com/office/powerpoint/2010/main" val="364083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037" y="624110"/>
            <a:ext cx="8402697" cy="5701386"/>
          </a:xfrm>
        </p:spPr>
      </p:pic>
    </p:spTree>
    <p:extLst>
      <p:ext uri="{BB962C8B-B14F-4D97-AF65-F5344CB8AC3E}">
        <p14:creationId xmlns:p14="http://schemas.microsoft.com/office/powerpoint/2010/main" val="243734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666" y="473336"/>
            <a:ext cx="8643268" cy="5938222"/>
          </a:xfrm>
        </p:spPr>
      </p:pic>
    </p:spTree>
    <p:extLst>
      <p:ext uri="{BB962C8B-B14F-4D97-AF65-F5344CB8AC3E}">
        <p14:creationId xmlns:p14="http://schemas.microsoft.com/office/powerpoint/2010/main" val="244378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Jelentkezés a középiskolába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88951" y="1645920"/>
            <a:ext cx="9815661" cy="4883972"/>
          </a:xfrm>
        </p:spPr>
        <p:txBody>
          <a:bodyPr>
            <a:normAutofit/>
          </a:bodyPr>
          <a:lstStyle/>
          <a:p>
            <a:r>
              <a:rPr lang="hu-HU" sz="3600" b="1" dirty="0" smtClean="0">
                <a:solidFill>
                  <a:srgbClr val="FF0000"/>
                </a:solidFill>
              </a:rPr>
              <a:t>2023. </a:t>
            </a:r>
            <a:r>
              <a:rPr lang="hu-HU" sz="3600" b="1" dirty="0" smtClean="0">
                <a:solidFill>
                  <a:srgbClr val="FF0000"/>
                </a:solidFill>
              </a:rPr>
              <a:t>február </a:t>
            </a:r>
            <a:r>
              <a:rPr lang="hu-HU" sz="3600" b="1" dirty="0" smtClean="0">
                <a:solidFill>
                  <a:srgbClr val="FF0000"/>
                </a:solidFill>
              </a:rPr>
              <a:t>22</a:t>
            </a:r>
            <a:r>
              <a:rPr lang="hu-HU" sz="3600" b="1" dirty="0" smtClean="0">
                <a:solidFill>
                  <a:srgbClr val="FF0000"/>
                </a:solidFill>
              </a:rPr>
              <a:t>-ig </a:t>
            </a:r>
            <a:r>
              <a:rPr lang="hu-HU" sz="3600" b="1" dirty="0" smtClean="0">
                <a:solidFill>
                  <a:srgbClr val="FF0000"/>
                </a:solidFill>
              </a:rPr>
              <a:t>meg kell jelölni:</a:t>
            </a:r>
          </a:p>
          <a:p>
            <a:pPr marL="1257300" lvl="2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00B0F0"/>
                </a:solidFill>
              </a:rPr>
              <a:t>a </a:t>
            </a:r>
            <a:r>
              <a:rPr lang="hu-HU" sz="2800" b="1" dirty="0" err="1" smtClean="0">
                <a:solidFill>
                  <a:srgbClr val="00B0F0"/>
                </a:solidFill>
              </a:rPr>
              <a:t>középiskolá</a:t>
            </a:r>
            <a:r>
              <a:rPr lang="hu-HU" sz="2800" b="1" dirty="0" smtClean="0">
                <a:solidFill>
                  <a:srgbClr val="00B0F0"/>
                </a:solidFill>
              </a:rPr>
              <a:t>(</a:t>
            </a:r>
            <a:r>
              <a:rPr lang="hu-HU" sz="2800" b="1" dirty="0" err="1" smtClean="0">
                <a:solidFill>
                  <a:srgbClr val="00B0F0"/>
                </a:solidFill>
              </a:rPr>
              <a:t>ka</a:t>
            </a:r>
            <a:r>
              <a:rPr lang="hu-HU" sz="2800" b="1" dirty="0" smtClean="0">
                <a:solidFill>
                  <a:srgbClr val="00B0F0"/>
                </a:solidFill>
              </a:rPr>
              <a:t>)t, ezen belül </a:t>
            </a:r>
          </a:p>
          <a:p>
            <a:pPr marL="1257300" lvl="2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00B0F0"/>
                </a:solidFill>
              </a:rPr>
              <a:t>a tanulmányi területet</a:t>
            </a:r>
          </a:p>
          <a:p>
            <a:pPr marL="2171700" lvl="4" indent="-457200">
              <a:buFont typeface="Wingdings" panose="05000000000000000000" pitchFamily="2" charset="2"/>
              <a:buChar char="v"/>
            </a:pPr>
            <a:r>
              <a:rPr lang="hu-HU" sz="2400" b="1" dirty="0" smtClean="0">
                <a:solidFill>
                  <a:srgbClr val="0070C0"/>
                </a:solidFill>
              </a:rPr>
              <a:t>Egy középiskolában több tanulmányi terület is megjelölhető</a:t>
            </a:r>
          </a:p>
          <a:p>
            <a:pPr marL="2171700" lvl="4" indent="-457200">
              <a:buFont typeface="Wingdings" panose="05000000000000000000" pitchFamily="2" charset="2"/>
              <a:buChar char="v"/>
            </a:pPr>
            <a:r>
              <a:rPr lang="hu-HU" sz="2400" b="1" dirty="0" smtClean="0">
                <a:solidFill>
                  <a:srgbClr val="0070C0"/>
                </a:solidFill>
              </a:rPr>
              <a:t>Mindegyik tanulmányi területnek saját négyjegyű kódja van (pl. 0001 angol nyelvi előkészítő…)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hu-HU" sz="3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4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92925" y="225099"/>
            <a:ext cx="8911687" cy="1280890"/>
          </a:xfrm>
        </p:spPr>
        <p:txBody>
          <a:bodyPr/>
          <a:lstStyle/>
          <a:p>
            <a:r>
              <a:rPr lang="hu-HU" dirty="0" smtClean="0"/>
              <a:t>A jelentkezés menete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2589" y="1080656"/>
            <a:ext cx="10873048" cy="5660966"/>
          </a:xfrm>
        </p:spPr>
        <p:txBody>
          <a:bodyPr>
            <a:normAutofit fontScale="70000" lnSpcReduction="20000"/>
          </a:bodyPr>
          <a:lstStyle/>
          <a:p>
            <a:r>
              <a:rPr lang="hu-HU" dirty="0" smtClean="0"/>
              <a:t>A jelentkezési lapokat az osztályfőnök generálja a KIFIR-</a:t>
            </a:r>
            <a:r>
              <a:rPr lang="hu-HU" dirty="0" err="1" smtClean="0"/>
              <a:t>ben</a:t>
            </a:r>
            <a:endParaRPr lang="hu-HU" dirty="0" smtClean="0"/>
          </a:p>
          <a:p>
            <a:r>
              <a:rPr lang="hu-HU" dirty="0" smtClean="0"/>
              <a:t>Postázási határidő: </a:t>
            </a:r>
            <a:r>
              <a:rPr lang="hu-HU" b="1" dirty="0" smtClean="0">
                <a:solidFill>
                  <a:srgbClr val="FF0000"/>
                </a:solidFill>
              </a:rPr>
              <a:t>2023. </a:t>
            </a:r>
            <a:r>
              <a:rPr lang="hu-HU" b="1" dirty="0" smtClean="0">
                <a:solidFill>
                  <a:srgbClr val="FF0000"/>
                </a:solidFill>
              </a:rPr>
              <a:t>február </a:t>
            </a:r>
            <a:r>
              <a:rPr lang="hu-HU" b="1" dirty="0" smtClean="0">
                <a:solidFill>
                  <a:srgbClr val="FF0000"/>
                </a:solidFill>
              </a:rPr>
              <a:t>22</a:t>
            </a:r>
            <a:endParaRPr lang="hu-HU" b="1" dirty="0" smtClean="0">
              <a:solidFill>
                <a:srgbClr val="FF0000"/>
              </a:solidFill>
            </a:endParaRPr>
          </a:p>
          <a:p>
            <a:r>
              <a:rPr lang="hu-HU" dirty="0" smtClean="0"/>
              <a:t>A jelentkezési lapokat mindkét szülőnek alá kell írni! </a:t>
            </a:r>
          </a:p>
          <a:p>
            <a:r>
              <a:rPr lang="hu-HU" dirty="0">
                <a:hlinkClick r:id="rId2"/>
              </a:rPr>
              <a:t>https://</a:t>
            </a:r>
            <a:r>
              <a:rPr lang="hu-HU" dirty="0" smtClean="0">
                <a:hlinkClick r:id="rId2"/>
              </a:rPr>
              <a:t>www.oktatas.hu/kozneveles/kozepfoku_felveteli_eljaras/tajekoztato_felvetelizoknek/tajekoztato_felveteli_lapok_alairasa</a:t>
            </a:r>
            <a:r>
              <a:rPr lang="hu-HU" dirty="0" smtClean="0"/>
              <a:t> </a:t>
            </a:r>
          </a:p>
          <a:p>
            <a:r>
              <a:rPr lang="hu-HU" b="1" dirty="0"/>
              <a:t>20/2012. (VIII. 31.) EMMI rendelet </a:t>
            </a:r>
            <a:r>
              <a:rPr lang="hu-HU" dirty="0" smtClean="0"/>
              <a:t>37</a:t>
            </a:r>
            <a:r>
              <a:rPr lang="hu-HU" dirty="0"/>
              <a:t>. §-</a:t>
            </a:r>
            <a:r>
              <a:rPr lang="hu-HU" dirty="0" err="1"/>
              <a:t>ában</a:t>
            </a:r>
            <a:r>
              <a:rPr lang="hu-HU" dirty="0"/>
              <a:t> foglaltak szerint: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(</a:t>
            </a:r>
            <a:r>
              <a:rPr lang="hu-HU" dirty="0"/>
              <a:t>5) </a:t>
            </a:r>
            <a:r>
              <a:rPr lang="hu-HU" u="sng" dirty="0"/>
              <a:t>A kiskorú felvételi lapjait mind a két szülő</a:t>
            </a:r>
            <a:r>
              <a:rPr lang="hu-HU" dirty="0"/>
              <a:t>, ha a kiskorú gyámság alatt áll, a </a:t>
            </a:r>
            <a:r>
              <a:rPr lang="hu-HU" u="sng" dirty="0"/>
              <a:t>gyám</a:t>
            </a:r>
            <a:r>
              <a:rPr lang="hu-HU" dirty="0"/>
              <a:t>, továbbá - ha a jelentkező a tizennegyedik életévét betöltötte és nem cselekvőképtelen - </a:t>
            </a:r>
            <a:r>
              <a:rPr lang="hu-HU" u="sng" dirty="0"/>
              <a:t>a jelentkező </a:t>
            </a:r>
            <a:r>
              <a:rPr lang="hu-HU" dirty="0"/>
              <a:t>írja alá. </a:t>
            </a:r>
            <a:r>
              <a:rPr lang="hu-HU" u="sng" dirty="0"/>
              <a:t>A felvételi lapokat az (1) bekezdésben meghatározott esetben az általános iskolának akkor is továbbítania kell, ha azt a jelentkező nem írja alá</a:t>
            </a:r>
            <a:r>
              <a:rPr lang="hu-HU" dirty="0"/>
              <a:t>. </a:t>
            </a:r>
            <a:r>
              <a:rPr lang="hu-HU" u="sng" dirty="0"/>
              <a:t>Nem szükséges a szülő aláírása, ha a szülői felügyeletet a bíróság megszüntette, korlátozta</a:t>
            </a:r>
            <a:r>
              <a:rPr lang="hu-HU" dirty="0"/>
              <a:t>, vagy ha a szülői felügyelet azért szünetel, mert a szülő cselekvőképtelen vagy korlátozottan cselekvőképes, továbbá </a:t>
            </a:r>
            <a:r>
              <a:rPr lang="hu-HU" u="sng" dirty="0"/>
              <a:t>akkor sem, ha a szülő ismeretlen helyen tartózkodik</a:t>
            </a:r>
            <a:r>
              <a:rPr lang="hu-HU" dirty="0"/>
              <a:t>, vagy jogai gyakorlásában ténylegesen akadályozott. A szülői felügyeletet gyakorló szülőnek kell igazolnia, hogy a másik szülő aláírására nincs szükség. A nagykorú, cselekvőképes személy felvételi lapjait a jelentkező írja alá. (6) Az (1) bekezdésben meghatározott esetben </a:t>
            </a:r>
            <a:r>
              <a:rPr lang="hu-HU" u="sng" dirty="0"/>
              <a:t>az általános iskola a tanuló felvételi lapjait, ha azt a külön élő szülő nem írta alá, abban az esetben is továbbítja</a:t>
            </a:r>
            <a:r>
              <a:rPr lang="hu-HU" dirty="0"/>
              <a:t>, ha a gyermek továbbtanulásra való jelentkezéséről a gyámhatóság döntött, vagy a szülők a gyámhatósági eljárást nem indították meg. Ez utóbbi esetben az iskola értesíti mind a két szülőt, hogy a köztük lévő vita eldöntése a gyámhatóság hatáskörébe tartozik. A különélő szülők közötti vitás kérdések rendezése tekintetében főszabályként a Ptk. 4:175. § (1) - (3) bekezdései alkalmazandók az alábbiak szerint: (1) A különélő szülők a gyermek sorsát érintő lényeges kérdésekben közösen gyakorolják jogaikat akkor is, ha a szülői felügyeletet a szülők megállapodása vagy a bíróság döntése alapján az egyik szülő gyakorolja, kivéve, ha a gyermekétől különélő szülő felügyeleti jogát a bíróság e tekintetben korlátozta vagy megvonta. (2) A gyermek sorsát érintő lényeges kérdésnek tekintendő a kiskorú gyermek nevének meghatározása és megváltoztatása, a szülőjével azonos lakóhelyén kívüli tartózkodási helyének, huzamos időtartamú vagy letelepedés céljából történő külföldi tartózkodási helyének kijelölése, állampolgárságának megváltoztatása és iskolájának, életpályájának megválasztása. (3) Ha a különélő szülők egyes, a (2) bekezdésben meghatározott, közösen gyakorolt felügyeleti jogosítványok tekintetében nem tudnak megegyezni, erről a gyámhatóság dönt</a:t>
            </a:r>
            <a:endParaRPr lang="hu-HU" dirty="0" smtClean="0"/>
          </a:p>
          <a:p>
            <a:r>
              <a:rPr lang="hu-HU" dirty="0" smtClean="0"/>
              <a:t>A felvételi lapokat az általános iskola továbbítja megfelelő intézményekbe</a:t>
            </a:r>
          </a:p>
          <a:p>
            <a:r>
              <a:rPr lang="hu-HU" dirty="0" smtClean="0"/>
              <a:t>A módosító tanulói adatlap aláírása </a:t>
            </a:r>
            <a:r>
              <a:rPr lang="hu-HU" b="1" dirty="0" smtClean="0">
                <a:solidFill>
                  <a:srgbClr val="FF0000"/>
                </a:solidFill>
              </a:rPr>
              <a:t>2023. </a:t>
            </a:r>
            <a:r>
              <a:rPr lang="hu-HU" b="1" dirty="0" smtClean="0">
                <a:solidFill>
                  <a:srgbClr val="FF0000"/>
                </a:solidFill>
              </a:rPr>
              <a:t>március 21-22. </a:t>
            </a:r>
            <a:endParaRPr lang="hu-H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30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402" y="473335"/>
            <a:ext cx="8810211" cy="5948979"/>
          </a:xfrm>
        </p:spPr>
      </p:pic>
    </p:spTree>
    <p:extLst>
      <p:ext uri="{BB962C8B-B14F-4D97-AF65-F5344CB8AC3E}">
        <p14:creationId xmlns:p14="http://schemas.microsoft.com/office/powerpoint/2010/main" val="341494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</a:t>
            </a:r>
            <a:r>
              <a:rPr lang="hu-HU" dirty="0" smtClean="0"/>
              <a:t>artalom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felvételi eljárás folyamata, határidők</a:t>
            </a:r>
          </a:p>
          <a:p>
            <a:r>
              <a:rPr lang="hu-HU" dirty="0" smtClean="0"/>
              <a:t>A központi írásbeli vizsga</a:t>
            </a:r>
          </a:p>
          <a:p>
            <a:r>
              <a:rPr lang="hu-HU" dirty="0" smtClean="0"/>
              <a:t>Jelentkezés a középiskolába</a:t>
            </a:r>
          </a:p>
          <a:p>
            <a:r>
              <a:rPr lang="hu-HU" dirty="0" smtClean="0"/>
              <a:t>Hol kereshetünk középiskolákat?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8443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097" y="430306"/>
            <a:ext cx="8773236" cy="5970494"/>
          </a:xfrm>
        </p:spPr>
      </p:pic>
    </p:spTree>
    <p:extLst>
      <p:ext uri="{BB962C8B-B14F-4D97-AF65-F5344CB8AC3E}">
        <p14:creationId xmlns:p14="http://schemas.microsoft.com/office/powerpoint/2010/main" val="195161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596" y="473336"/>
            <a:ext cx="8574792" cy="5938222"/>
          </a:xfrm>
        </p:spPr>
      </p:pic>
    </p:spTree>
    <p:extLst>
      <p:ext uri="{BB962C8B-B14F-4D97-AF65-F5344CB8AC3E}">
        <p14:creationId xmlns:p14="http://schemas.microsoft.com/office/powerpoint/2010/main" val="414203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378" y="624110"/>
            <a:ext cx="8858175" cy="5722902"/>
          </a:xfrm>
        </p:spPr>
      </p:pic>
    </p:spTree>
    <p:extLst>
      <p:ext uri="{BB962C8B-B14F-4D97-AF65-F5344CB8AC3E}">
        <p14:creationId xmlns:p14="http://schemas.microsoft.com/office/powerpoint/2010/main" val="124944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780" y="290455"/>
            <a:ext cx="8972262" cy="6131859"/>
          </a:xfrm>
        </p:spPr>
      </p:pic>
    </p:spTree>
    <p:extLst>
      <p:ext uri="{BB962C8B-B14F-4D97-AF65-F5344CB8AC3E}">
        <p14:creationId xmlns:p14="http://schemas.microsoft.com/office/powerpoint/2010/main" val="26421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28800" y="1828800"/>
            <a:ext cx="9675812" cy="4082422"/>
          </a:xfrm>
        </p:spPr>
        <p:txBody>
          <a:bodyPr/>
          <a:lstStyle/>
          <a:p>
            <a:r>
              <a:rPr lang="hu-HU" dirty="0" smtClean="0"/>
              <a:t>2022. március 21-22-én lehet egy alkalommal módosítani a sorrendet</a:t>
            </a:r>
          </a:p>
          <a:p>
            <a:r>
              <a:rPr lang="hu-HU" dirty="0" smtClean="0"/>
              <a:t>Ekkor már megjelent az ideiglenes felvételi jegyzék</a:t>
            </a:r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02" y="2926080"/>
            <a:ext cx="11446598" cy="245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Felvételi értesítés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69402" y="2133600"/>
            <a:ext cx="10235210" cy="3777622"/>
          </a:xfrm>
        </p:spPr>
        <p:txBody>
          <a:bodyPr>
            <a:normAutofit/>
          </a:bodyPr>
          <a:lstStyle/>
          <a:p>
            <a:r>
              <a:rPr lang="hu-HU" dirty="0" smtClean="0"/>
              <a:t>A középiskolák </a:t>
            </a:r>
            <a:r>
              <a:rPr lang="hu-HU" b="1" dirty="0" smtClean="0">
                <a:solidFill>
                  <a:srgbClr val="FF0000"/>
                </a:solidFill>
              </a:rPr>
              <a:t>2023. </a:t>
            </a:r>
            <a:r>
              <a:rPr lang="hu-HU" b="1" dirty="0">
                <a:solidFill>
                  <a:srgbClr val="FF0000"/>
                </a:solidFill>
              </a:rPr>
              <a:t>április </a:t>
            </a:r>
            <a:r>
              <a:rPr lang="hu-HU" b="1" dirty="0" smtClean="0">
                <a:solidFill>
                  <a:srgbClr val="FF0000"/>
                </a:solidFill>
              </a:rPr>
              <a:t>28-ig </a:t>
            </a:r>
            <a:r>
              <a:rPr lang="hu-HU" dirty="0" smtClean="0"/>
              <a:t>küldenek értesítést a felvételről vagy az elutasításról a tanulónak és az általános iskolának</a:t>
            </a:r>
          </a:p>
          <a:p>
            <a:r>
              <a:rPr lang="hu-HU" dirty="0" smtClean="0"/>
              <a:t>A középiskola által meghozott </a:t>
            </a:r>
            <a:r>
              <a:rPr lang="hu-HU" dirty="0"/>
              <a:t>döntés ellen </a:t>
            </a:r>
            <a:r>
              <a:rPr lang="hu-HU" b="1" dirty="0"/>
              <a:t>jogorvoslattal lehet élni </a:t>
            </a:r>
            <a:r>
              <a:rPr lang="hu-HU" dirty="0"/>
              <a:t>jogszabálysértésre vagy az intézmény belső szabályzatának </a:t>
            </a:r>
            <a:r>
              <a:rPr lang="hu-HU" dirty="0" smtClean="0"/>
              <a:t>megsértésére </a:t>
            </a:r>
            <a:r>
              <a:rPr lang="hu-HU" dirty="0"/>
              <a:t>hivatkozással, amelyet az érintett középfokú iskola fenntartójához kell benyújtani</a:t>
            </a:r>
            <a:endParaRPr lang="hu-HU" dirty="0" smtClean="0"/>
          </a:p>
          <a:p>
            <a:r>
              <a:rPr lang="hu-HU" dirty="0"/>
              <a:t>Amennyiben a tanuló nem nyer felvételt, vagy felvételt nyer, de nem kíván beiratkozni a számára felvételt </a:t>
            </a:r>
            <a:r>
              <a:rPr lang="hu-HU" dirty="0" smtClean="0"/>
              <a:t>biztosító iskolába</a:t>
            </a:r>
            <a:r>
              <a:rPr lang="hu-HU" dirty="0"/>
              <a:t>, úgy a rendkívüli felvételi eljárás során (</a:t>
            </a:r>
            <a:r>
              <a:rPr lang="hu-HU" dirty="0" smtClean="0"/>
              <a:t>2023. május 8-19.) </a:t>
            </a:r>
            <a:r>
              <a:rPr lang="hu-HU" dirty="0"/>
              <a:t>egyénileg, közvetlenül az </a:t>
            </a:r>
            <a:r>
              <a:rPr lang="hu-HU" dirty="0" smtClean="0"/>
              <a:t>általa választott </a:t>
            </a:r>
            <a:r>
              <a:rPr lang="hu-HU" dirty="0"/>
              <a:t>középfokú iskolában való jelentkezéssel, </a:t>
            </a:r>
            <a:r>
              <a:rPr lang="hu-HU" b="1" dirty="0"/>
              <a:t>egyeztetéssel kérheti felvételét bármely olyan középfokú iskolába</a:t>
            </a:r>
            <a:r>
              <a:rPr lang="hu-HU" b="1" dirty="0" smtClean="0"/>
              <a:t>, amelynek </a:t>
            </a:r>
            <a:r>
              <a:rPr lang="hu-HU" b="1" dirty="0"/>
              <a:t>az általános felvételi eljárás lezárulása után maradtak üres férőhelyei.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3622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Hol kereshetünk középiskolákat?</a:t>
            </a:r>
            <a:br>
              <a:rPr lang="hu-HU" dirty="0"/>
            </a:b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100" y="1409418"/>
            <a:ext cx="8070760" cy="5287740"/>
          </a:xfrm>
        </p:spPr>
      </p:pic>
    </p:spTree>
    <p:extLst>
      <p:ext uri="{BB962C8B-B14F-4D97-AF65-F5344CB8AC3E}">
        <p14:creationId xmlns:p14="http://schemas.microsoft.com/office/powerpoint/2010/main" val="288767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685" y="624110"/>
            <a:ext cx="8928842" cy="5776690"/>
          </a:xfrm>
        </p:spPr>
      </p:pic>
    </p:spTree>
    <p:extLst>
      <p:ext uri="{BB962C8B-B14F-4D97-AF65-F5344CB8AC3E}">
        <p14:creationId xmlns:p14="http://schemas.microsoft.com/office/powerpoint/2010/main" val="56329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>
                <a:hlinkClick r:id="rId2"/>
              </a:rPr>
              <a:t>https://pom.oktatas.hu</a:t>
            </a:r>
            <a:r>
              <a:rPr lang="hu-HU" dirty="0" smtClean="0">
                <a:hlinkClick r:id="rId2"/>
              </a:rPr>
              <a:t>/</a:t>
            </a:r>
            <a:r>
              <a:rPr lang="hu-HU" dirty="0" smtClean="0"/>
              <a:t> 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43" y="270501"/>
            <a:ext cx="6820852" cy="430590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187" y="2713303"/>
            <a:ext cx="7373379" cy="405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98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>
                <a:hlinkClick r:id="rId2"/>
              </a:rPr>
              <a:t>https://</a:t>
            </a:r>
            <a:r>
              <a:rPr lang="hu-HU" dirty="0" smtClean="0">
                <a:hlinkClick r:id="rId2"/>
              </a:rPr>
              <a:t>szakkepzes.ikk.hu/szakmakartyak/agazatok?fbclid=IwAR2T-47ydUAvvIXK47cOV3My1zbs8MJz0A1T8ZfwQUkhrNrPUI1vAgqS6aU</a:t>
            </a:r>
            <a:r>
              <a:rPr lang="hu-HU" dirty="0" smtClean="0"/>
              <a:t> </a:t>
            </a:r>
          </a:p>
          <a:p>
            <a:r>
              <a:rPr lang="hu-HU" dirty="0">
                <a:hlinkClick r:id="rId3"/>
              </a:rPr>
              <a:t>https://</a:t>
            </a:r>
            <a:r>
              <a:rPr lang="hu-HU" dirty="0" smtClean="0">
                <a:hlinkClick r:id="rId3"/>
              </a:rPr>
              <a:t>szakkepzes.ikk.hu/szakmakartyak/szakmak?fbclid=IwAR2qIQRC8jUtrmT2uzEkqPWK67IhzVqBsRaVjp2SXIZHP3Srs9ZzpASpvsw</a:t>
            </a:r>
            <a:r>
              <a:rPr lang="hu-HU" dirty="0" smtClean="0"/>
              <a:t> </a:t>
            </a:r>
          </a:p>
          <a:p>
            <a:r>
              <a:rPr lang="hu-HU" dirty="0">
                <a:hlinkClick r:id="rId4"/>
              </a:rPr>
              <a:t>https://szakkepzes.ikk.hu/#</a:t>
            </a:r>
            <a:r>
              <a:rPr lang="hu-HU" dirty="0" smtClean="0">
                <a:hlinkClick r:id="rId4"/>
              </a:rPr>
              <a:t>terkep</a:t>
            </a:r>
            <a:r>
              <a:rPr lang="hu-HU" dirty="0" smtClean="0"/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1634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felvételi eljárás folyamata, határidők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67988" y="1724809"/>
            <a:ext cx="8915400" cy="3777622"/>
          </a:xfrm>
        </p:spPr>
        <p:txBody>
          <a:bodyPr/>
          <a:lstStyle/>
          <a:p>
            <a:r>
              <a:rPr lang="hu-HU" dirty="0" smtClean="0"/>
              <a:t>Hivatalos információ: </a:t>
            </a:r>
            <a:r>
              <a:rPr lang="hu-HU" dirty="0" smtClean="0">
                <a:hlinkClick r:id="rId2"/>
              </a:rPr>
              <a:t>https://www.oktatas.hu/</a:t>
            </a:r>
            <a:r>
              <a:rPr lang="hu-HU" dirty="0" smtClean="0"/>
              <a:t> 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781" y="2209416"/>
            <a:ext cx="7851079" cy="4648584"/>
          </a:xfrm>
          <a:prstGeom prst="rect">
            <a:avLst/>
          </a:prstGeom>
        </p:spPr>
      </p:pic>
      <p:sp>
        <p:nvSpPr>
          <p:cNvPr id="5" name="Lefelé nyíl 4"/>
          <p:cNvSpPr/>
          <p:nvPr/>
        </p:nvSpPr>
        <p:spPr>
          <a:xfrm rot="18324207">
            <a:off x="7896113" y="4270786"/>
            <a:ext cx="914399" cy="13447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702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felvételi eljárás folyamata, határidők </a:t>
            </a:r>
            <a:endParaRPr lang="hu-HU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288332"/>
              </p:ext>
            </p:extLst>
          </p:nvPr>
        </p:nvGraphicFramePr>
        <p:xfrm>
          <a:off x="803444" y="1516829"/>
          <a:ext cx="8915400" cy="4564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811">
                  <a:extLst>
                    <a:ext uri="{9D8B030D-6E8A-4147-A177-3AD203B41FA5}">
                      <a16:colId xmlns:a16="http://schemas.microsoft.com/office/drawing/2014/main" val="1065497761"/>
                    </a:ext>
                  </a:extLst>
                </a:gridCol>
                <a:gridCol w="3722145">
                  <a:extLst>
                    <a:ext uri="{9D8B030D-6E8A-4147-A177-3AD203B41FA5}">
                      <a16:colId xmlns:a16="http://schemas.microsoft.com/office/drawing/2014/main" val="1449341112"/>
                    </a:ext>
                  </a:extLst>
                </a:gridCol>
                <a:gridCol w="4232444">
                  <a:extLst>
                    <a:ext uri="{9D8B030D-6E8A-4147-A177-3AD203B41FA5}">
                      <a16:colId xmlns:a16="http://schemas.microsoft.com/office/drawing/2014/main" val="444739392"/>
                    </a:ext>
                  </a:extLst>
                </a:gridCol>
              </a:tblGrid>
              <a:tr h="419633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HATÁRIDŐK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FELADATOK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593639"/>
                  </a:ext>
                </a:extLst>
              </a:tr>
              <a:tr h="1655540">
                <a:tc>
                  <a:txBody>
                    <a:bodyPr/>
                    <a:lstStyle/>
                    <a:p>
                      <a:r>
                        <a:rPr lang="hu-HU" dirty="0" smtClean="0"/>
                        <a:t>1.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2022. október 20.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A középfokú iskolák meghatározzák a tanulmányi területeiket és nyilvánosságra hozzák a honlapjukon a felvételi tájékoztatójukat. 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98112"/>
                  </a:ext>
                </a:extLst>
              </a:tr>
              <a:tr h="1034712">
                <a:tc>
                  <a:txBody>
                    <a:bodyPr/>
                    <a:lstStyle/>
                    <a:p>
                      <a:r>
                        <a:rPr lang="hu-HU" dirty="0" smtClean="0"/>
                        <a:t>2.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2022. október 31.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Az általános iskolák tájékoztatják a nyolcadikosokat a felvételi menetéről.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646648"/>
                  </a:ext>
                </a:extLst>
              </a:tr>
              <a:tr h="1034712">
                <a:tc>
                  <a:txBody>
                    <a:bodyPr/>
                    <a:lstStyle/>
                    <a:p>
                      <a:r>
                        <a:rPr lang="hu-HU" dirty="0" smtClean="0"/>
                        <a:t>3.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2022. november 16.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Az Oktatási Hivatal eddig teszi közzé a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="1" dirty="0" smtClean="0"/>
                        <a:t>központi írásbeli felvételi vizsgát szervező intézmények listáját</a:t>
                      </a:r>
                      <a:r>
                        <a:rPr lang="hu-HU" dirty="0" smtClean="0"/>
                        <a:t>.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0335920"/>
                  </a:ext>
                </a:extLst>
              </a:tr>
              <a:tr h="419633">
                <a:tc gridSpan="3">
                  <a:txBody>
                    <a:bodyPr/>
                    <a:lstStyle/>
                    <a:p>
                      <a:r>
                        <a:rPr lang="hu-HU" dirty="0" smtClean="0">
                          <a:hlinkClick r:id="rId2"/>
                        </a:rPr>
                        <a:t>https://www.oktatas.hu/kozneveles/kozepfoku_felveteli_eljaras/kifir</a:t>
                      </a:r>
                      <a:r>
                        <a:rPr lang="hu-HU" dirty="0" smtClean="0"/>
                        <a:t>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74763"/>
                  </a:ext>
                </a:extLst>
              </a:tr>
            </a:tbl>
          </a:graphicData>
        </a:graphic>
      </p:graphicFrame>
      <p:sp>
        <p:nvSpPr>
          <p:cNvPr id="5" name="Ellipszis buborék 4"/>
          <p:cNvSpPr/>
          <p:nvPr/>
        </p:nvSpPr>
        <p:spPr>
          <a:xfrm>
            <a:off x="9606579" y="2047539"/>
            <a:ext cx="2585421" cy="2137185"/>
          </a:xfrm>
          <a:prstGeom prst="wedgeEllipseCallout">
            <a:avLst>
              <a:gd name="adj1" fmla="val -68683"/>
              <a:gd name="adj2" fmla="val -3286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Olvasható a középiskola honlapján, vagy a KIFIR-</a:t>
            </a:r>
            <a:r>
              <a:rPr lang="hu-HU" dirty="0" err="1" smtClean="0"/>
              <a:t>ben</a:t>
            </a:r>
            <a:r>
              <a:rPr lang="hu-HU" dirty="0" smtClean="0"/>
              <a:t>!</a:t>
            </a:r>
          </a:p>
          <a:p>
            <a:pPr algn="ctr"/>
            <a:r>
              <a:rPr lang="hu-HU" dirty="0" smtClean="0"/>
              <a:t>(október 20-tól elérhető)</a:t>
            </a:r>
            <a:endParaRPr lang="hu-HU" dirty="0"/>
          </a:p>
        </p:txBody>
      </p:sp>
      <p:sp>
        <p:nvSpPr>
          <p:cNvPr id="6" name="Lekerekített téglalapbuborék 5"/>
          <p:cNvSpPr/>
          <p:nvPr/>
        </p:nvSpPr>
        <p:spPr>
          <a:xfrm>
            <a:off x="9606578" y="4327264"/>
            <a:ext cx="2463501" cy="2396266"/>
          </a:xfrm>
          <a:prstGeom prst="wedgeRoundRectCallout">
            <a:avLst>
              <a:gd name="adj1" fmla="val -70710"/>
              <a:gd name="adj2" fmla="val 2011"/>
              <a:gd name="adj3" fmla="val 16667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Bármelyik ilyet szervező középiskolában meg lehet írni!</a:t>
            </a:r>
          </a:p>
          <a:p>
            <a:pPr algn="ctr"/>
            <a:r>
              <a:rPr lang="hu-HU" dirty="0" smtClean="0"/>
              <a:t>Az OH vizsgahelyszín keresőt működtet!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1957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62412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697846"/>
              </p:ext>
            </p:extLst>
          </p:nvPr>
        </p:nvGraphicFramePr>
        <p:xfrm>
          <a:off x="1054249" y="1316018"/>
          <a:ext cx="7820809" cy="5385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752">
                  <a:extLst>
                    <a:ext uri="{9D8B030D-6E8A-4147-A177-3AD203B41FA5}">
                      <a16:colId xmlns:a16="http://schemas.microsoft.com/office/drawing/2014/main" val="962995738"/>
                    </a:ext>
                  </a:extLst>
                </a:gridCol>
                <a:gridCol w="2133880">
                  <a:extLst>
                    <a:ext uri="{9D8B030D-6E8A-4147-A177-3AD203B41FA5}">
                      <a16:colId xmlns:a16="http://schemas.microsoft.com/office/drawing/2014/main" val="3668963789"/>
                    </a:ext>
                  </a:extLst>
                </a:gridCol>
                <a:gridCol w="5306177">
                  <a:extLst>
                    <a:ext uri="{9D8B030D-6E8A-4147-A177-3AD203B41FA5}">
                      <a16:colId xmlns:a16="http://schemas.microsoft.com/office/drawing/2014/main" val="923237519"/>
                    </a:ext>
                  </a:extLst>
                </a:gridCol>
              </a:tblGrid>
              <a:tr h="4642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HATÁRIDŐ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FELADAT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647452"/>
                  </a:ext>
                </a:extLst>
              </a:tr>
              <a:tr h="1487985">
                <a:tc>
                  <a:txBody>
                    <a:bodyPr/>
                    <a:lstStyle/>
                    <a:p>
                      <a:r>
                        <a:rPr lang="hu-HU" dirty="0" smtClean="0"/>
                        <a:t>4.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2022. december 2.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A </a:t>
                      </a:r>
                      <a:r>
                        <a:rPr lang="hu-HU" b="1" dirty="0" smtClean="0"/>
                        <a:t>központi felvételi vizsgákra való jelentkezés határideje</a:t>
                      </a:r>
                      <a:r>
                        <a:rPr lang="hu-HU" dirty="0" smtClean="0"/>
                        <a:t>. Ezt közvetlenül abban az iskolában kell leadni, ahol a diákok meg szeretnék írni a tesztet.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838586"/>
                  </a:ext>
                </a:extLst>
              </a:tr>
              <a:tr h="801223">
                <a:tc>
                  <a:txBody>
                    <a:bodyPr/>
                    <a:lstStyle/>
                    <a:p>
                      <a:r>
                        <a:rPr lang="hu-HU" dirty="0" smtClean="0"/>
                        <a:t>5.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2023. január 21.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Ezen a napon 10 órától írják a diákok a </a:t>
                      </a:r>
                      <a:r>
                        <a:rPr lang="hu-HU" b="1" dirty="0" smtClean="0"/>
                        <a:t>központi írásbeli felvételi</a:t>
                      </a:r>
                      <a:r>
                        <a:rPr lang="hu-HU" dirty="0" smtClean="0"/>
                        <a:t> vizsgát.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191759"/>
                  </a:ext>
                </a:extLst>
              </a:tr>
              <a:tr h="1487985">
                <a:tc>
                  <a:txBody>
                    <a:bodyPr/>
                    <a:lstStyle/>
                    <a:p>
                      <a:r>
                        <a:rPr lang="hu-HU" dirty="0" smtClean="0"/>
                        <a:t>6.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2023. január 31.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14 órától írják a </a:t>
                      </a:r>
                      <a:r>
                        <a:rPr lang="hu-HU" b="1" dirty="0" smtClean="0"/>
                        <a:t>pótló központi írásbelik</a:t>
                      </a:r>
                      <a:r>
                        <a:rPr lang="hu-HU" dirty="0" smtClean="0"/>
                        <a:t>et. Ezen már csak azok a diákok vehetnek részt, akik az előző írásbelire alapos ok miatt nem tudtak elmenni.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031426"/>
                  </a:ext>
                </a:extLst>
              </a:tr>
              <a:tr h="1144604">
                <a:tc>
                  <a:txBody>
                    <a:bodyPr/>
                    <a:lstStyle/>
                    <a:p>
                      <a:r>
                        <a:rPr lang="hu-HU" dirty="0" smtClean="0"/>
                        <a:t>7.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2023. </a:t>
                      </a:r>
                      <a:r>
                        <a:rPr lang="hu-HU" dirty="0" smtClean="0"/>
                        <a:t>február 10.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A központi írásbeli felvételi vizsgát szervező intézmények értesítik az eredményekről a tanulókat.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776559"/>
                  </a:ext>
                </a:extLst>
              </a:tr>
            </a:tbl>
          </a:graphicData>
        </a:graphic>
      </p:graphicFrame>
      <p:sp>
        <p:nvSpPr>
          <p:cNvPr id="5" name="Téglalapbuborék 4"/>
          <p:cNvSpPr/>
          <p:nvPr/>
        </p:nvSpPr>
        <p:spPr>
          <a:xfrm>
            <a:off x="8875058" y="1316018"/>
            <a:ext cx="3141233" cy="5385996"/>
          </a:xfrm>
          <a:prstGeom prst="wedgeRectCallout">
            <a:avLst>
              <a:gd name="adj1" fmla="val -68428"/>
              <a:gd name="adj2" fmla="val -4339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/>
                </a:solidFill>
              </a:rPr>
              <a:t>Magyarból, matekból, 2x45 perc (közte 15 perc szünet).</a:t>
            </a:r>
          </a:p>
          <a:p>
            <a:pPr algn="ctr"/>
            <a:r>
              <a:rPr lang="hu-HU" b="1" dirty="0" smtClean="0">
                <a:solidFill>
                  <a:schemeClr val="tx1"/>
                </a:solidFill>
              </a:rPr>
              <a:t>Diákigazolványt vagy személyi igazolványt vinni kell!</a:t>
            </a:r>
          </a:p>
          <a:p>
            <a:pPr algn="ctr"/>
            <a:r>
              <a:rPr lang="hu-HU" b="1" dirty="0" smtClean="0">
                <a:solidFill>
                  <a:schemeClr val="tx1"/>
                </a:solidFill>
              </a:rPr>
              <a:t>A felkészülésre az OH honlapjáról letölthetők a korábbi évek feladatsorai!</a:t>
            </a:r>
          </a:p>
          <a:p>
            <a:pPr algn="ctr"/>
            <a:endParaRPr lang="hu-HU" b="1" dirty="0" smtClean="0">
              <a:solidFill>
                <a:schemeClr val="tx1"/>
              </a:solidFill>
            </a:endParaRPr>
          </a:p>
          <a:p>
            <a:pPr algn="ctr"/>
            <a:r>
              <a:rPr lang="hu-HU" sz="1400" b="1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hu-HU" sz="1400" b="1" dirty="0" smtClean="0">
                <a:solidFill>
                  <a:schemeClr val="tx1"/>
                </a:solidFill>
                <a:hlinkClick r:id="rId2"/>
              </a:rPr>
              <a:t>www.oktatas.hu/kozneveles/kozepfoku_felveteli_eljaras/kozponti_feladatsorok</a:t>
            </a:r>
            <a:r>
              <a:rPr lang="hu-HU" sz="1400" b="1" dirty="0" smtClean="0">
                <a:solidFill>
                  <a:schemeClr val="tx1"/>
                </a:solidFill>
              </a:rPr>
              <a:t> </a:t>
            </a:r>
            <a:endParaRPr lang="hu-H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5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73170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7379427"/>
              </p:ext>
            </p:extLst>
          </p:nvPr>
        </p:nvGraphicFramePr>
        <p:xfrm>
          <a:off x="1194099" y="1420006"/>
          <a:ext cx="7153836" cy="3948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910">
                  <a:extLst>
                    <a:ext uri="{9D8B030D-6E8A-4147-A177-3AD203B41FA5}">
                      <a16:colId xmlns:a16="http://schemas.microsoft.com/office/drawing/2014/main" val="2244354171"/>
                    </a:ext>
                  </a:extLst>
                </a:gridCol>
                <a:gridCol w="2650049">
                  <a:extLst>
                    <a:ext uri="{9D8B030D-6E8A-4147-A177-3AD203B41FA5}">
                      <a16:colId xmlns:a16="http://schemas.microsoft.com/office/drawing/2014/main" val="2784266287"/>
                    </a:ext>
                  </a:extLst>
                </a:gridCol>
                <a:gridCol w="3801877">
                  <a:extLst>
                    <a:ext uri="{9D8B030D-6E8A-4147-A177-3AD203B41FA5}">
                      <a16:colId xmlns:a16="http://schemas.microsoft.com/office/drawing/2014/main" val="2047132241"/>
                    </a:ext>
                  </a:extLst>
                </a:gridCol>
              </a:tblGrid>
              <a:tr h="548643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Határidő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Feladat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864427"/>
                  </a:ext>
                </a:extLst>
              </a:tr>
              <a:tr h="1021977">
                <a:tc>
                  <a:txBody>
                    <a:bodyPr/>
                    <a:lstStyle/>
                    <a:p>
                      <a:r>
                        <a:rPr lang="hu-HU" dirty="0" smtClean="0"/>
                        <a:t>8.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2023. február 22.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Az általános iskola</a:t>
                      </a:r>
                      <a:r>
                        <a:rPr lang="hu-HU" baseline="0" dirty="0" smtClean="0"/>
                        <a:t> továbbítja a jelentkezési lapokat a középfokú iskoláknak és az Oktatási Hivatalnak. 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584981"/>
                  </a:ext>
                </a:extLst>
              </a:tr>
              <a:tr h="1021977">
                <a:tc>
                  <a:txBody>
                    <a:bodyPr/>
                    <a:lstStyle/>
                    <a:p>
                      <a:r>
                        <a:rPr lang="hu-HU" dirty="0" smtClean="0"/>
                        <a:t>9.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2023. február 27. és március 14. között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b="1" dirty="0" smtClean="0"/>
                        <a:t>Szóbeli </a:t>
                      </a:r>
                      <a:r>
                        <a:rPr lang="hu-HU" dirty="0" smtClean="0"/>
                        <a:t>meghallgatások az érintett középiskolákban.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910973"/>
                  </a:ext>
                </a:extLst>
              </a:tr>
              <a:tr h="1021977">
                <a:tc>
                  <a:txBody>
                    <a:bodyPr/>
                    <a:lstStyle/>
                    <a:p>
                      <a:r>
                        <a:rPr lang="hu-HU" dirty="0" smtClean="0"/>
                        <a:t>10.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2023. március 17.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A középfokú iskolák nyilvánosságra hozzák a jelentkezők (ideiglenes)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dirty="0" smtClean="0"/>
                        <a:t>felvételi jegyzékét.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621252"/>
                  </a:ext>
                </a:extLst>
              </a:tr>
            </a:tbl>
          </a:graphicData>
        </a:graphic>
      </p:graphicFrame>
      <p:sp>
        <p:nvSpPr>
          <p:cNvPr id="6" name="Ellipszis buborék 5"/>
          <p:cNvSpPr/>
          <p:nvPr/>
        </p:nvSpPr>
        <p:spPr>
          <a:xfrm>
            <a:off x="8347934" y="1420006"/>
            <a:ext cx="3657599" cy="5260493"/>
          </a:xfrm>
          <a:prstGeom prst="wedgeEllipseCallout">
            <a:avLst>
              <a:gd name="adj1" fmla="val -65735"/>
              <a:gd name="adj2" fmla="val -6479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Érdemes készülni: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smtClean="0"/>
              <a:t>Az iskoláról a főbb tudnivalókat összegyűjteni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smtClean="0"/>
              <a:t>Motivációt megfogalmazni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smtClean="0"/>
              <a:t>Öltözködés!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smtClean="0"/>
              <a:t>Bemutatkozás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smtClean="0"/>
              <a:t>Saját magáról , hobbijáról beszélni!</a:t>
            </a:r>
          </a:p>
          <a:p>
            <a:pPr marL="285750" indent="-285750" algn="ctr">
              <a:buFontTx/>
              <a:buChar char="-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1984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26958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83605"/>
              </p:ext>
            </p:extLst>
          </p:nvPr>
        </p:nvGraphicFramePr>
        <p:xfrm>
          <a:off x="1050870" y="1606476"/>
          <a:ext cx="8915400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749">
                  <a:extLst>
                    <a:ext uri="{9D8B030D-6E8A-4147-A177-3AD203B41FA5}">
                      <a16:colId xmlns:a16="http://schemas.microsoft.com/office/drawing/2014/main" val="1905445201"/>
                    </a:ext>
                  </a:extLst>
                </a:gridCol>
                <a:gridCol w="2635623">
                  <a:extLst>
                    <a:ext uri="{9D8B030D-6E8A-4147-A177-3AD203B41FA5}">
                      <a16:colId xmlns:a16="http://schemas.microsoft.com/office/drawing/2014/main" val="3202360099"/>
                    </a:ext>
                  </a:extLst>
                </a:gridCol>
                <a:gridCol w="5405028">
                  <a:extLst>
                    <a:ext uri="{9D8B030D-6E8A-4147-A177-3AD203B41FA5}">
                      <a16:colId xmlns:a16="http://schemas.microsoft.com/office/drawing/2014/main" val="988460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Határidő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Feladat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626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11.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2023. március 21-22.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Ezen a két napon lehet a tanulói adatlapokat módosítani (csak sorrendet, új intézményt</a:t>
                      </a:r>
                      <a:r>
                        <a:rPr lang="hu-HU" baseline="0" dirty="0" smtClean="0"/>
                        <a:t> nem lehet felvinni)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367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12.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2023. április 28.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A felvételt hirdető középiskolák </a:t>
                      </a:r>
                      <a:r>
                        <a:rPr lang="hu-HU" b="1" dirty="0" smtClean="0"/>
                        <a:t>elküldik a felvételről vagy elutasításról szóló értesítést </a:t>
                      </a:r>
                      <a:r>
                        <a:rPr lang="hu-HU" dirty="0" smtClean="0"/>
                        <a:t>a jelentkezőknek és az általános iskoláknak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296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13.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2023. </a:t>
                      </a:r>
                      <a:r>
                        <a:rPr lang="hu-HU" dirty="0" smtClean="0"/>
                        <a:t>május </a:t>
                      </a:r>
                      <a:r>
                        <a:rPr lang="hu-HU" dirty="0" smtClean="0"/>
                        <a:t>8-től </a:t>
                      </a:r>
                      <a:r>
                        <a:rPr lang="hu-HU" dirty="0" smtClean="0"/>
                        <a:t>augusztus 31-ig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A középiskolák igazgatói rendkívüli felvételi eljárást írhatnak ki.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7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14.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2023. </a:t>
                      </a:r>
                      <a:r>
                        <a:rPr lang="hu-HU" dirty="0" smtClean="0"/>
                        <a:t>június </a:t>
                      </a:r>
                      <a:r>
                        <a:rPr lang="hu-HU" dirty="0" smtClean="0"/>
                        <a:t>21-23.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Beiratkozás a középiskolákba.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974966"/>
                  </a:ext>
                </a:extLst>
              </a:tr>
            </a:tbl>
          </a:graphicData>
        </a:graphic>
      </p:graphicFrame>
      <p:sp>
        <p:nvSpPr>
          <p:cNvPr id="5" name="Lekerekített téglalapbuborék 4"/>
          <p:cNvSpPr/>
          <p:nvPr/>
        </p:nvSpPr>
        <p:spPr>
          <a:xfrm>
            <a:off x="10122946" y="2807747"/>
            <a:ext cx="1914861" cy="957430"/>
          </a:xfrm>
          <a:prstGeom prst="wedgeRoundRectCallout">
            <a:avLst>
              <a:gd name="adj1" fmla="val -80945"/>
              <a:gd name="adj2" fmla="val 20954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Levélben!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46511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központi írásbeli </a:t>
            </a:r>
            <a:r>
              <a:rPr lang="hu-HU" dirty="0" smtClean="0"/>
              <a:t>felvételi vizsga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958" y="1817661"/>
            <a:ext cx="7498080" cy="4847655"/>
          </a:xfrm>
        </p:spPr>
      </p:pic>
    </p:spTree>
    <p:extLst>
      <p:ext uri="{BB962C8B-B14F-4D97-AF65-F5344CB8AC3E}">
        <p14:creationId xmlns:p14="http://schemas.microsoft.com/office/powerpoint/2010/main" val="18997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központi írásbeli felvételi vizsga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42739" y="1581374"/>
            <a:ext cx="9761873" cy="4329848"/>
          </a:xfrm>
        </p:spPr>
        <p:txBody>
          <a:bodyPr>
            <a:normAutofit/>
          </a:bodyPr>
          <a:lstStyle/>
          <a:p>
            <a:r>
              <a:rPr lang="hu-HU" sz="2400" dirty="0" smtClean="0"/>
              <a:t>Csak gimnáziumok és technikumok kérhetik</a:t>
            </a:r>
          </a:p>
          <a:p>
            <a:r>
              <a:rPr lang="hu-HU" sz="2400" dirty="0" smtClean="0"/>
              <a:t>Ha bizonytalanok a jelentkezésben akkor érdemes megírni, mert később nem lehet rá jelentkezni!</a:t>
            </a:r>
          </a:p>
          <a:p>
            <a:r>
              <a:rPr lang="hu-HU" sz="2400" dirty="0" smtClean="0"/>
              <a:t>A központi írásbelire való jelentkezés nem azonos a középiskolába jelentkezéssel:</a:t>
            </a:r>
          </a:p>
          <a:p>
            <a:pPr marL="0" indent="0">
              <a:buNone/>
            </a:pPr>
            <a:r>
              <a:rPr lang="hu-HU" sz="2400" b="1" dirty="0" smtClean="0"/>
              <a:t>A KÖZPONTI ÍRÁSBELIRE JELENTKEZÉS HATÁRIDEJE</a:t>
            </a:r>
            <a:r>
              <a:rPr lang="hu-HU" sz="2400" dirty="0" smtClean="0"/>
              <a:t>: </a:t>
            </a:r>
            <a:r>
              <a:rPr lang="hu-HU" sz="2400" b="1" dirty="0" smtClean="0">
                <a:solidFill>
                  <a:srgbClr val="FF0000"/>
                </a:solidFill>
              </a:rPr>
              <a:t>2022. </a:t>
            </a:r>
            <a:r>
              <a:rPr lang="hu-HU" sz="2400" b="1" dirty="0" smtClean="0">
                <a:solidFill>
                  <a:srgbClr val="FF0000"/>
                </a:solidFill>
              </a:rPr>
              <a:t>DECEMBER </a:t>
            </a:r>
            <a:r>
              <a:rPr lang="hu-HU" sz="2400" b="1" dirty="0" smtClean="0">
                <a:solidFill>
                  <a:srgbClr val="FF0000"/>
                </a:solidFill>
              </a:rPr>
              <a:t>2.</a:t>
            </a:r>
            <a:endParaRPr lang="hu-HU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hu-HU" sz="2400" b="1" dirty="0" smtClean="0"/>
              <a:t>A KÖZÉPISKOLÁBA JELENTKEZÉS</a:t>
            </a:r>
            <a:r>
              <a:rPr lang="hu-HU" sz="2400" dirty="0" smtClean="0"/>
              <a:t>: </a:t>
            </a:r>
            <a:r>
              <a:rPr lang="hu-HU" sz="2400" b="1" dirty="0" smtClean="0">
                <a:solidFill>
                  <a:srgbClr val="FF0000"/>
                </a:solidFill>
              </a:rPr>
              <a:t>2023. </a:t>
            </a:r>
            <a:r>
              <a:rPr lang="hu-HU" sz="2400" b="1" dirty="0" smtClean="0">
                <a:solidFill>
                  <a:srgbClr val="FF0000"/>
                </a:solidFill>
              </a:rPr>
              <a:t>FEBRUÁR </a:t>
            </a:r>
            <a:r>
              <a:rPr lang="hu-HU" sz="2400" b="1" dirty="0" smtClean="0">
                <a:solidFill>
                  <a:srgbClr val="FF0000"/>
                </a:solidFill>
              </a:rPr>
              <a:t>22</a:t>
            </a:r>
            <a:r>
              <a:rPr lang="hu-HU" sz="2400" dirty="0" smtClean="0"/>
              <a:t>.</a:t>
            </a:r>
            <a:endParaRPr lang="hu-HU" sz="2400" dirty="0" smtClean="0"/>
          </a:p>
          <a:p>
            <a:pPr marL="0" indent="0">
              <a:buNone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93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álak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291</TotalTime>
  <Words>1133</Words>
  <Application>Microsoft Office PowerPoint</Application>
  <PresentationFormat>Szélesvásznú</PresentationFormat>
  <Paragraphs>110</Paragraphs>
  <Slides>29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4" baseType="lpstr">
      <vt:lpstr>Arial</vt:lpstr>
      <vt:lpstr>Century Gothic</vt:lpstr>
      <vt:lpstr>Wingdings</vt:lpstr>
      <vt:lpstr>Wingdings 3</vt:lpstr>
      <vt:lpstr>Szálak</vt:lpstr>
      <vt:lpstr>Középiskola választásról, felvételiről- szülőknek</vt:lpstr>
      <vt:lpstr>Tartalom</vt:lpstr>
      <vt:lpstr>A felvételi eljárás folyamata, határidők </vt:lpstr>
      <vt:lpstr>A felvételi eljárás folyamata, határidők </vt:lpstr>
      <vt:lpstr>PowerPoint-bemutató</vt:lpstr>
      <vt:lpstr>PowerPoint-bemutató</vt:lpstr>
      <vt:lpstr>PowerPoint-bemutató</vt:lpstr>
      <vt:lpstr>A központi írásbeli felvételi vizsga </vt:lpstr>
      <vt:lpstr>A központi írásbeli felvételi vizsga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Jelentkezés a középiskolába </vt:lpstr>
      <vt:lpstr>A jelentkezés menete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Felvételi értesítés</vt:lpstr>
      <vt:lpstr>Hol kereshetünk középiskolákat? 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Középiskola választásról, felvételiről- szülőknek</dc:title>
  <dc:creator>user</dc:creator>
  <cp:lastModifiedBy> </cp:lastModifiedBy>
  <cp:revision>21</cp:revision>
  <dcterms:created xsi:type="dcterms:W3CDTF">2021-09-20T19:38:50Z</dcterms:created>
  <dcterms:modified xsi:type="dcterms:W3CDTF">2022-09-21T20:51:41Z</dcterms:modified>
</cp:coreProperties>
</file>