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59" r:id="rId6"/>
    <p:sldId id="257" r:id="rId7"/>
    <p:sldId id="273" r:id="rId8"/>
    <p:sldId id="260" r:id="rId9"/>
    <p:sldId id="277" r:id="rId10"/>
    <p:sldId id="278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zakkepzes.ikk.hu/tajekoztato/fuzet.html" TargetMode="External"/><Relationship Id="rId2" Type="http://schemas.openxmlformats.org/officeDocument/2006/relationships/hyperlink" Target="https://szakkepzes.ikk.hu/#terke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zakkepzes.ikk.hu/files/P%C3%A1lyaorient%C3%A1ci%C3%B3s_kiadv%C3%A1ny_EMMI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ikk.hu/hirek/indul-az-uj-osztondijrendszer-a-szakkepzesben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zakkepzes.ikk.hu/szakmakartyak/agazato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07774" y="287514"/>
            <a:ext cx="8637073" cy="2541431"/>
          </a:xfrm>
        </p:spPr>
        <p:txBody>
          <a:bodyPr/>
          <a:lstStyle/>
          <a:p>
            <a:pPr algn="ctr"/>
            <a:r>
              <a:rPr lang="hu-HU" dirty="0" smtClean="0"/>
              <a:t>Pályaválasztási szülői értekezlet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707774" y="2766428"/>
            <a:ext cx="8637072" cy="865971"/>
          </a:xfrm>
        </p:spPr>
        <p:txBody>
          <a:bodyPr/>
          <a:lstStyle/>
          <a:p>
            <a:pPr algn="ctr"/>
            <a:r>
              <a:rPr lang="hu-HU" dirty="0" smtClean="0"/>
              <a:t>2022/23. </a:t>
            </a:r>
            <a:r>
              <a:rPr lang="hu-HU" dirty="0" smtClean="0"/>
              <a:t>tanév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9" t="8069" r="3834" b="4347"/>
          <a:stretch/>
        </p:blipFill>
        <p:spPr>
          <a:xfrm>
            <a:off x="3568259" y="3632399"/>
            <a:ext cx="5134678" cy="31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27 ágazatban- 174 szakma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Részletes kereső: </a:t>
            </a:r>
            <a:endParaRPr lang="hu-HU" dirty="0" smtClean="0"/>
          </a:p>
          <a:p>
            <a:r>
              <a:rPr lang="hu-HU" dirty="0">
                <a:hlinkClick r:id="rId2"/>
              </a:rPr>
              <a:t>https://szakkepzes.ikk.hu/#</a:t>
            </a:r>
            <a:r>
              <a:rPr lang="hu-HU" dirty="0" smtClean="0">
                <a:hlinkClick r:id="rId2"/>
              </a:rPr>
              <a:t>terkep</a:t>
            </a:r>
            <a:r>
              <a:rPr lang="hu-HU" dirty="0" smtClean="0"/>
              <a:t> </a:t>
            </a:r>
          </a:p>
          <a:p>
            <a:r>
              <a:rPr lang="hu-HU" dirty="0" smtClean="0"/>
              <a:t>Tájékoztató füzet </a:t>
            </a:r>
            <a:r>
              <a:rPr lang="hu-HU" dirty="0"/>
              <a:t>az alapszakmákról</a:t>
            </a:r>
            <a:r>
              <a:rPr lang="hu-HU" dirty="0" smtClean="0"/>
              <a:t>:</a:t>
            </a:r>
          </a:p>
          <a:p>
            <a:r>
              <a:rPr lang="hu-HU" dirty="0">
                <a:hlinkClick r:id="rId3"/>
              </a:rPr>
              <a:t>https://</a:t>
            </a:r>
            <a:r>
              <a:rPr lang="hu-HU" dirty="0" smtClean="0">
                <a:hlinkClick r:id="rId3"/>
              </a:rPr>
              <a:t>szakkepzes.ikk.hu/tajekoztato/fuzet.html</a:t>
            </a:r>
            <a:r>
              <a:rPr lang="hu-HU" dirty="0" smtClean="0"/>
              <a:t> 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90" y="2099640"/>
            <a:ext cx="5404336" cy="3806280"/>
          </a:xfrm>
        </p:spPr>
      </p:pic>
    </p:spTree>
    <p:extLst>
      <p:ext uri="{BB962C8B-B14F-4D97-AF65-F5344CB8AC3E}">
        <p14:creationId xmlns:p14="http://schemas.microsoft.com/office/powerpoint/2010/main" val="394204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Hogyan  </a:t>
            </a:r>
            <a:r>
              <a:rPr lang="hu-HU" dirty="0" err="1" smtClean="0"/>
              <a:t>válasszunk</a:t>
            </a:r>
            <a:r>
              <a:rPr lang="hu-HU" dirty="0" smtClean="0"/>
              <a:t> középiskolát?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40823"/>
          </a:xfrm>
        </p:spPr>
        <p:txBody>
          <a:bodyPr/>
          <a:lstStyle/>
          <a:p>
            <a:r>
              <a:rPr lang="hu-HU" dirty="0"/>
              <a:t>A nyílt </a:t>
            </a:r>
            <a:r>
              <a:rPr lang="hu-HU" dirty="0" smtClean="0"/>
              <a:t>napokon </a:t>
            </a:r>
            <a:r>
              <a:rPr lang="hu-HU" dirty="0" smtClean="0"/>
              <a:t>érdemes </a:t>
            </a:r>
            <a:r>
              <a:rPr lang="hu-HU" dirty="0"/>
              <a:t>körbejárni a középiskola épületét, megismerkedni tanárokkal, beszélgetni oda járó diákokkal.</a:t>
            </a:r>
          </a:p>
          <a:p>
            <a:r>
              <a:rPr lang="hu-HU" dirty="0"/>
              <a:t>Távolság (kollégiumi élet vagy bejárás</a:t>
            </a:r>
            <a:r>
              <a:rPr lang="hu-HU" dirty="0" smtClean="0"/>
              <a:t>?)</a:t>
            </a:r>
          </a:p>
          <a:p>
            <a:r>
              <a:rPr lang="hu-HU" dirty="0" smtClean="0"/>
              <a:t>Milyen szakmák, képzési formák közül választhatunk?</a:t>
            </a:r>
          </a:p>
          <a:p>
            <a:r>
              <a:rPr lang="hu-HU" dirty="0" smtClean="0"/>
              <a:t>Milyen lehetőségeket nyújt a képzés? (gyakorlat, ösztöndíj, szakmai tapasztalat, munkalehetőség…)</a:t>
            </a:r>
          </a:p>
          <a:p>
            <a:r>
              <a:rPr lang="hu-HU" dirty="0" smtClean="0"/>
              <a:t>Milyen további céljaink vannak? (érettségi, felsőoktatás, további szakmák megszerzése)</a:t>
            </a:r>
          </a:p>
          <a:p>
            <a:r>
              <a:rPr lang="hu-HU" dirty="0" smtClean="0"/>
              <a:t>Milyenek a felvételi követelmények? (tanulmányi eredmény, központi, </a:t>
            </a:r>
            <a:r>
              <a:rPr lang="hu-HU" b="1" dirty="0" err="1" smtClean="0"/>
              <a:t>eü</a:t>
            </a:r>
            <a:r>
              <a:rPr lang="hu-HU" b="1" dirty="0" smtClean="0"/>
              <a:t> alkalmasság</a:t>
            </a:r>
            <a:r>
              <a:rPr lang="hu-HU" dirty="0" smtClean="0"/>
              <a:t>…)</a:t>
            </a:r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9776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Hogyan állapítsuk meg a sorrendet?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Az legyen az első, ahol a legszívesebben tanulna a tanuló.</a:t>
            </a:r>
          </a:p>
          <a:p>
            <a:r>
              <a:rPr lang="hu-HU" dirty="0"/>
              <a:t>Ha egy adott középiskolába való bekerülés a cél, akkor az adott iskola tanulmányi területeit kell egymás után megadni</a:t>
            </a:r>
          </a:p>
          <a:p>
            <a:r>
              <a:rPr lang="hu-HU" dirty="0"/>
              <a:t>Ha adott tanulmányi terület kiválasztása a cél, akkor a </a:t>
            </a:r>
            <a:r>
              <a:rPr lang="hu-HU" dirty="0" smtClean="0"/>
              <a:t>különböző iskolákban </a:t>
            </a:r>
            <a:r>
              <a:rPr lang="hu-HU" dirty="0"/>
              <a:t>az azonos tanulmányi területeket kell egymás után feltüntetni</a:t>
            </a:r>
          </a:p>
          <a:p>
            <a:r>
              <a:rPr lang="hu-HU" dirty="0"/>
              <a:t>CÉLSZERŰ: több intézménybe jelentkezni, mert a kevés tanulmányi terület megjelölése kockázatos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9485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középfokú oktatási rendszer </a:t>
            </a:r>
            <a:r>
              <a:rPr lang="hu-HU" dirty="0" smtClean="0"/>
              <a:t>2022-ben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4" y="2269864"/>
            <a:ext cx="12008950" cy="458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9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szakgimnázium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7698" t="27967" r="21624" b="33211"/>
          <a:stretch/>
        </p:blipFill>
        <p:spPr>
          <a:xfrm>
            <a:off x="99144" y="2326773"/>
            <a:ext cx="6152890" cy="2460379"/>
          </a:xfrm>
          <a:prstGeom prst="rect">
            <a:avLst/>
          </a:prstGeom>
        </p:spPr>
      </p:pic>
      <p:sp>
        <p:nvSpPr>
          <p:cNvPr id="5" name="Tartalom helye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 smtClean="0"/>
              <a:t>Részletesen itt lehet tájékozódni:</a:t>
            </a:r>
          </a:p>
          <a:p>
            <a:r>
              <a:rPr lang="hu-HU" dirty="0">
                <a:hlinkClick r:id="rId3"/>
              </a:rPr>
              <a:t>https://</a:t>
            </a:r>
            <a:r>
              <a:rPr lang="hu-HU" dirty="0" smtClean="0">
                <a:hlinkClick r:id="rId3"/>
              </a:rPr>
              <a:t>szakkepzes.ikk.hu/files/P%C3%A1lyaorient%C3%A1ci%C3%B3s_kiadv%C3%A1ny_EMMI.pdf</a:t>
            </a:r>
            <a:r>
              <a:rPr lang="hu-HU" dirty="0" smtClean="0"/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2510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19306" y="148302"/>
            <a:ext cx="9603275" cy="1049235"/>
          </a:xfrm>
        </p:spPr>
        <p:txBody>
          <a:bodyPr/>
          <a:lstStyle/>
          <a:p>
            <a:r>
              <a:rPr lang="hu-HU" dirty="0" smtClean="0"/>
              <a:t>A technikum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4263" y="720762"/>
            <a:ext cx="9170503" cy="613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4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8549" y="162179"/>
            <a:ext cx="9603275" cy="1049235"/>
          </a:xfrm>
        </p:spPr>
        <p:txBody>
          <a:bodyPr/>
          <a:lstStyle/>
          <a:p>
            <a:r>
              <a:rPr lang="hu-HU" dirty="0" smtClean="0"/>
              <a:t>A szakképző iskola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448" t="18582" r="14191" b="5951"/>
          <a:stretch/>
        </p:blipFill>
        <p:spPr>
          <a:xfrm>
            <a:off x="1489264" y="753022"/>
            <a:ext cx="9107018" cy="610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44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51579" y="279901"/>
            <a:ext cx="9603275" cy="1049235"/>
          </a:xfrm>
        </p:spPr>
        <p:txBody>
          <a:bodyPr/>
          <a:lstStyle/>
          <a:p>
            <a:r>
              <a:rPr lang="hu-HU" dirty="0" smtClean="0"/>
              <a:t>Szakmai képzések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9942" y="1096379"/>
            <a:ext cx="10064912" cy="537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2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Ösztöndíjrendszer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303427" y="2170287"/>
            <a:ext cx="4645152" cy="3441520"/>
          </a:xfrm>
        </p:spPr>
        <p:txBody>
          <a:bodyPr/>
          <a:lstStyle/>
          <a:p>
            <a:r>
              <a:rPr lang="hu-HU" dirty="0" smtClean="0"/>
              <a:t>Részletesen:</a:t>
            </a:r>
          </a:p>
          <a:p>
            <a:r>
              <a:rPr lang="hu-HU" dirty="0">
                <a:hlinkClick r:id="rId2"/>
              </a:rPr>
              <a:t>https://</a:t>
            </a:r>
            <a:r>
              <a:rPr lang="hu-HU" dirty="0" smtClean="0">
                <a:hlinkClick r:id="rId2"/>
              </a:rPr>
              <a:t>ikk.hu/hirek/indul-az-uj-osztondijrendszer-a-szakkepzesben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"/>
          <a:stretch/>
        </p:blipFill>
        <p:spPr>
          <a:xfrm>
            <a:off x="7110805" y="106450"/>
            <a:ext cx="4722606" cy="6649665"/>
          </a:xfrm>
        </p:spPr>
      </p:pic>
    </p:spTree>
    <p:extLst>
      <p:ext uri="{BB962C8B-B14F-4D97-AF65-F5344CB8AC3E}">
        <p14:creationId xmlns:p14="http://schemas.microsoft.com/office/powerpoint/2010/main" val="276217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Dobbantó program és műhelyiskola</a:t>
            </a:r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1" t="21648" r="15445" b="21411"/>
          <a:stretch/>
        </p:blipFill>
        <p:spPr>
          <a:xfrm>
            <a:off x="547439" y="2086984"/>
            <a:ext cx="11026602" cy="4771016"/>
          </a:xfrm>
        </p:spPr>
      </p:pic>
    </p:spTree>
    <p:extLst>
      <p:ext uri="{BB962C8B-B14F-4D97-AF65-F5344CB8AC3E}">
        <p14:creationId xmlns:p14="http://schemas.microsoft.com/office/powerpoint/2010/main" val="296320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0210" y="223606"/>
            <a:ext cx="9603275" cy="1049235"/>
          </a:xfrm>
        </p:spPr>
        <p:txBody>
          <a:bodyPr>
            <a:normAutofit/>
          </a:bodyPr>
          <a:lstStyle/>
          <a:p>
            <a:r>
              <a:rPr lang="hu-HU" dirty="0" smtClean="0"/>
              <a:t>Szakképzési </a:t>
            </a:r>
            <a:r>
              <a:rPr lang="hu-HU" dirty="0"/>
              <a:t>ágazatok</a:t>
            </a:r>
            <a:br>
              <a:rPr lang="hu-HU" dirty="0"/>
            </a:br>
            <a:r>
              <a:rPr lang="hu-HU" sz="2400" cap="none" dirty="0" smtClean="0">
                <a:hlinkClick r:id="rId2"/>
              </a:rPr>
              <a:t>https://szakkepzes.ikk.hu/szakmakartyak/agazatok</a:t>
            </a:r>
            <a:r>
              <a:rPr lang="hu-HU" sz="2400" cap="none" dirty="0" smtClean="0"/>
              <a:t> </a:t>
            </a:r>
            <a:endParaRPr lang="hu-HU" sz="24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5643" t="18583" r="14970" b="15618"/>
          <a:stretch/>
        </p:blipFill>
        <p:spPr>
          <a:xfrm>
            <a:off x="1828800" y="1387735"/>
            <a:ext cx="9059868" cy="536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8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TM10001114[[fn=Galéria]]</Template>
  <TotalTime>371</TotalTime>
  <Words>210</Words>
  <Application>Microsoft Office PowerPoint</Application>
  <PresentationFormat>Szélesvásznú</PresentationFormat>
  <Paragraphs>31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Gallery</vt:lpstr>
      <vt:lpstr>Pályaválasztási szülői értekezlet</vt:lpstr>
      <vt:lpstr>A középfokú oktatási rendszer 2022-ben</vt:lpstr>
      <vt:lpstr>A szakgimnázium</vt:lpstr>
      <vt:lpstr>A technikum</vt:lpstr>
      <vt:lpstr>A szakképző iskola</vt:lpstr>
      <vt:lpstr>Szakmai képzések</vt:lpstr>
      <vt:lpstr>Ösztöndíjrendszer</vt:lpstr>
      <vt:lpstr>Dobbantó program és műhelyiskola</vt:lpstr>
      <vt:lpstr>Szakképzési ágazatok https://szakkepzes.ikk.hu/szakmakartyak/agazatok </vt:lpstr>
      <vt:lpstr>27 ágazatban- 174 szakma</vt:lpstr>
      <vt:lpstr>Hogyan  válasszunk középiskolát? </vt:lpstr>
      <vt:lpstr>Hogyan állapítsuk meg a sorrendet?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Pályaválasztási szülői értekezlet</dc:title>
  <dc:creator>user</dc:creator>
  <cp:lastModifiedBy>Admin</cp:lastModifiedBy>
  <cp:revision>24</cp:revision>
  <dcterms:created xsi:type="dcterms:W3CDTF">2020-09-16T18:32:34Z</dcterms:created>
  <dcterms:modified xsi:type="dcterms:W3CDTF">2022-09-22T13:26:33Z</dcterms:modified>
</cp:coreProperties>
</file>